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 id="2147483706" r:id="rId2"/>
    <p:sldMasterId id="2147483733" r:id="rId3"/>
    <p:sldMasterId id="2147483829" r:id="rId4"/>
  </p:sldMasterIdLst>
  <p:notesMasterIdLst>
    <p:notesMasterId r:id="rId19"/>
  </p:notesMasterIdLst>
  <p:handoutMasterIdLst>
    <p:handoutMasterId r:id="rId20"/>
  </p:handoutMasterIdLst>
  <p:sldIdLst>
    <p:sldId id="256" r:id="rId5"/>
    <p:sldId id="623" r:id="rId6"/>
    <p:sldId id="614" r:id="rId7"/>
    <p:sldId id="630" r:id="rId8"/>
    <p:sldId id="629" r:id="rId9"/>
    <p:sldId id="628" r:id="rId10"/>
    <p:sldId id="624" r:id="rId11"/>
    <p:sldId id="625" r:id="rId12"/>
    <p:sldId id="615" r:id="rId13"/>
    <p:sldId id="610" r:id="rId14"/>
    <p:sldId id="626" r:id="rId15"/>
    <p:sldId id="611" r:id="rId16"/>
    <p:sldId id="627" r:id="rId17"/>
    <p:sldId id="26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14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ranziska Pitschke" initials="FP" lastIdx="1" clrIdx="0"/>
  <p:cmAuthor id="1" name="Corina Volcinschi" initials="CV"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8220"/>
    <a:srgbClr val="FFD026"/>
    <a:srgbClr val="FFC905"/>
    <a:srgbClr val="DAD8D9"/>
    <a:srgbClr val="969696"/>
    <a:srgbClr val="E60000"/>
    <a:srgbClr val="FFCC00"/>
    <a:srgbClr val="899D27"/>
    <a:srgbClr val="BDD24C"/>
    <a:srgbClr val="381E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444" autoAdjust="0"/>
    <p:restoredTop sz="91071" autoAdjust="0"/>
  </p:normalViewPr>
  <p:slideViewPr>
    <p:cSldViewPr snapToGrid="0">
      <p:cViewPr varScale="1">
        <p:scale>
          <a:sx n="68" d="100"/>
          <a:sy n="68" d="100"/>
        </p:scale>
        <p:origin x="232" y="904"/>
      </p:cViewPr>
      <p:guideLst>
        <p:guide orient="horz" pos="2160"/>
        <p:guide pos="3840"/>
        <p:guide orient="horz" pos="2146"/>
      </p:guideLst>
    </p:cSldViewPr>
  </p:slideViewPr>
  <p:outlineViewPr>
    <p:cViewPr>
      <p:scale>
        <a:sx n="33" d="100"/>
        <a:sy n="33" d="100"/>
      </p:scale>
      <p:origin x="0" y="17352"/>
    </p:cViewPr>
  </p:outlineViewPr>
  <p:notesTextViewPr>
    <p:cViewPr>
      <p:scale>
        <a:sx n="1" d="1"/>
        <a:sy n="1" d="1"/>
      </p:scale>
      <p:origin x="0" y="0"/>
    </p:cViewPr>
  </p:notesTextViewPr>
  <p:notesViewPr>
    <p:cSldViewPr snapToGrid="0">
      <p:cViewPr varScale="1">
        <p:scale>
          <a:sx n="53" d="100"/>
          <a:sy n="53" d="100"/>
        </p:scale>
        <p:origin x="1786" y="3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5FB428-06C2-4C96-9FD5-7DB1052586C2}" type="datetimeFigureOut">
              <a:rPr lang="en-US" smtClean="0"/>
              <a:pPr/>
              <a:t>6/24/24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FD19D6-557A-49E3-8EE9-65BB79829BB2}" type="slidenum">
              <a:rPr lang="en-US" smtClean="0"/>
              <a:pPr/>
              <a:t>‹#›</a:t>
            </a:fld>
            <a:endParaRPr lang="en-US"/>
          </a:p>
        </p:txBody>
      </p:sp>
    </p:spTree>
    <p:extLst>
      <p:ext uri="{BB962C8B-B14F-4D97-AF65-F5344CB8AC3E}">
        <p14:creationId xmlns:p14="http://schemas.microsoft.com/office/powerpoint/2010/main" val="3438160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1D2D7B-0CD6-49D2-B446-D8A1451F13E2}" type="datetimeFigureOut">
              <a:rPr lang="en-US" smtClean="0"/>
              <a:pPr/>
              <a:t>6/24/24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46BD48-F0D4-4650-A17D-D7FD58A25152}" type="slidenum">
              <a:rPr lang="en-US" smtClean="0"/>
              <a:pPr/>
              <a:t>‹#›</a:t>
            </a:fld>
            <a:endParaRPr lang="en-US"/>
          </a:p>
        </p:txBody>
      </p:sp>
    </p:spTree>
    <p:extLst>
      <p:ext uri="{BB962C8B-B14F-4D97-AF65-F5344CB8AC3E}">
        <p14:creationId xmlns:p14="http://schemas.microsoft.com/office/powerpoint/2010/main" val="4230603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46BD48-F0D4-4650-A17D-D7FD58A25152}" type="slidenum">
              <a:rPr lang="en-US" smtClean="0"/>
              <a:pPr/>
              <a:t>7</a:t>
            </a:fld>
            <a:endParaRPr lang="en-US"/>
          </a:p>
        </p:txBody>
      </p:sp>
    </p:spTree>
    <p:extLst>
      <p:ext uri="{BB962C8B-B14F-4D97-AF65-F5344CB8AC3E}">
        <p14:creationId xmlns:p14="http://schemas.microsoft.com/office/powerpoint/2010/main" val="543789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46BD48-F0D4-4650-A17D-D7FD58A25152}" type="slidenum">
              <a:rPr lang="en-US" smtClean="0"/>
              <a:pPr/>
              <a:t>11</a:t>
            </a:fld>
            <a:endParaRPr lang="en-US"/>
          </a:p>
        </p:txBody>
      </p:sp>
    </p:spTree>
    <p:extLst>
      <p:ext uri="{BB962C8B-B14F-4D97-AF65-F5344CB8AC3E}">
        <p14:creationId xmlns:p14="http://schemas.microsoft.com/office/powerpoint/2010/main" val="93536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7" name="Google Shape;1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735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633711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97521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2181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38200" y="1825625"/>
            <a:ext cx="10515600" cy="430303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7575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5"/>
        <p:cNvGrpSpPr/>
        <p:nvPr/>
      </p:nvGrpSpPr>
      <p:grpSpPr>
        <a:xfrm>
          <a:off x="0" y="0"/>
          <a:ext cx="0" cy="0"/>
          <a:chOff x="0" y="0"/>
          <a:chExt cx="0" cy="0"/>
        </a:xfrm>
      </p:grpSpPr>
      <p:sp>
        <p:nvSpPr>
          <p:cNvPr id="26" name="Google Shape;26;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28" name="Google Shape;28;p1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261244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4532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348206083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6/24/24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41516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36158873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129290600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125978014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198632060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94401877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192966043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408771916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104677144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68767A-48C6-4FDB-9A6D-0504CE482053}" type="slidenum">
              <a:rPr lang="en-US" smtClean="0"/>
              <a:pPr/>
              <a:t>‹#›</a:t>
            </a:fld>
            <a:endParaRPr lang="en-US"/>
          </a:p>
        </p:txBody>
      </p:sp>
    </p:spTree>
    <p:extLst>
      <p:ext uri="{BB962C8B-B14F-4D97-AF65-F5344CB8AC3E}">
        <p14:creationId xmlns:p14="http://schemas.microsoft.com/office/powerpoint/2010/main" val="1441343871"/>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6895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4.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image" Target="../media/image2.jpe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8767A-48C6-4FDB-9A6D-0504CE482053}" type="slidenum">
              <a:rPr lang="en-US" smtClean="0"/>
              <a:pPr/>
              <a:t>‹#›</a:t>
            </a:fld>
            <a:endParaRPr lang="en-US"/>
          </a:p>
        </p:txBody>
      </p:sp>
      <p:sp>
        <p:nvSpPr>
          <p:cNvPr id="7" name="Rectangle 6"/>
          <p:cNvSpPr/>
          <p:nvPr userDrawn="1"/>
        </p:nvSpPr>
        <p:spPr>
          <a:xfrm>
            <a:off x="0" y="1"/>
            <a:ext cx="12192000" cy="6868885"/>
          </a:xfrm>
          <a:prstGeom prst="rect">
            <a:avLst/>
          </a:prstGeom>
          <a:solidFill>
            <a:srgbClr val="FFC9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86576" y="6153910"/>
            <a:ext cx="2415617" cy="704091"/>
          </a:xfrm>
          <a:prstGeom prst="rect">
            <a:avLst/>
          </a:prstGeom>
        </p:spPr>
      </p:pic>
      <p:sp>
        <p:nvSpPr>
          <p:cNvPr id="3" name="Träne 2"/>
          <p:cNvSpPr/>
          <p:nvPr userDrawn="1"/>
        </p:nvSpPr>
        <p:spPr>
          <a:xfrm>
            <a:off x="6576971" y="137519"/>
            <a:ext cx="5381867" cy="3830474"/>
          </a:xfrm>
          <a:prstGeom prst="teardrop">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9" name="Picture 8"/>
          <p:cNvPicPr>
            <a:picLocks noChangeAspect="1"/>
          </p:cNvPicPr>
          <p:nvPr userDrawn="1"/>
        </p:nvPicPr>
        <p:blipFill>
          <a:blip r:embed="rId7"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6737954" y="894575"/>
            <a:ext cx="4869745" cy="2121818"/>
          </a:xfrm>
          <a:prstGeom prst="rect">
            <a:avLst/>
          </a:prstGeom>
        </p:spPr>
      </p:pic>
      <p:sp>
        <p:nvSpPr>
          <p:cNvPr id="10" name="Text Box 9"/>
          <p:cNvSpPr txBox="1">
            <a:spLocks noChangeArrowheads="1"/>
          </p:cNvSpPr>
          <p:nvPr userDrawn="1"/>
        </p:nvSpPr>
        <p:spPr bwMode="auto">
          <a:xfrm>
            <a:off x="2448005" y="6129337"/>
            <a:ext cx="6819900" cy="819150"/>
          </a:xfrm>
          <a:prstGeom prst="rect">
            <a:avLst/>
          </a:prstGeom>
          <a:noFill/>
          <a:ln w="9525">
            <a:noFill/>
            <a:miter lim="800000"/>
            <a:headEnd/>
            <a:tailEnd/>
          </a:ln>
        </p:spPr>
        <p:txBody>
          <a:bodyPr rot="0" vert="horz" wrap="square" lIns="91440" tIns="45720" rIns="91440" bIns="45720" anchor="t" anchorCtr="0" upright="1">
            <a:noAutofit/>
          </a:bodyPr>
          <a:lstStyle/>
          <a:p>
            <a:pPr algn="l">
              <a:lnSpc>
                <a:spcPct val="115000"/>
              </a:lnSpc>
              <a:spcBef>
                <a:spcPts val="600"/>
              </a:spcBef>
              <a:spcAft>
                <a:spcPts val="1000"/>
              </a:spcAft>
            </a:pPr>
            <a:r>
              <a:rPr lang="en-GB" sz="1000" dirty="0">
                <a:solidFill>
                  <a:schemeClr val="bg1"/>
                </a:solidFill>
                <a:effectLst/>
                <a:latin typeface="Segoe UI" panose="020B0502040204020203" pitchFamily="34" charset="0"/>
                <a:ea typeface="Calibri" panose="020F0502020204030204" pitchFamily="34" charset="0"/>
                <a:cs typeface="Segoe UI" panose="020B0502040204020203" pitchFamily="34" charset="0"/>
              </a:rPr>
              <a:t>This project has been funded with support from the European Commission.               This publication reflects the views of its authors only, and the Commission cannot be held responsible for any use which may be made of the information contained herein.</a:t>
            </a:r>
            <a:endParaRPr lang="en-US" sz="1100" dirty="0">
              <a:solidFill>
                <a:schemeClr val="bg1"/>
              </a:solidFill>
              <a:effectLst/>
              <a:latin typeface="Segoe UI" panose="020B0502040204020203"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614754"/>
      </p:ext>
    </p:extLst>
  </p:cSld>
  <p:clrMap bg1="lt1" tx1="dk1" bg2="lt2" tx2="dk2" accent1="accent1" accent2="accent2" accent3="accent3" accent4="accent4" accent5="accent5" accent6="accent6" hlink="hlink" folHlink="folHlink"/>
  <p:sldLayoutIdLst>
    <p:sldLayoutId id="2147483719" r:id="rId1"/>
    <p:sldLayoutId id="2147483762" r:id="rId2"/>
    <p:sldLayoutId id="2147483763" r:id="rId3"/>
    <p:sldLayoutId id="2147483761"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userDrawn="1"/>
        </p:nvSpPr>
        <p:spPr>
          <a:xfrm>
            <a:off x="1" y="6128656"/>
            <a:ext cx="12203291" cy="731520"/>
          </a:xfrm>
          <a:prstGeom prst="rect">
            <a:avLst/>
          </a:prstGeom>
          <a:solidFill>
            <a:srgbClr val="FFC9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AutoShape 45"/>
          <p:cNvSpPr>
            <a:spLocks noChangeArrowheads="1"/>
          </p:cNvSpPr>
          <p:nvPr userDrawn="1"/>
        </p:nvSpPr>
        <p:spPr bwMode="auto">
          <a:xfrm>
            <a:off x="152096" y="6548211"/>
            <a:ext cx="378928" cy="266228"/>
          </a:xfrm>
          <a:prstGeom prst="roundRect">
            <a:avLst>
              <a:gd name="adj" fmla="val 57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p>
            <a:pPr eaLnBrk="0" hangingPunct="0">
              <a:lnSpc>
                <a:spcPct val="93000"/>
              </a:lnSpc>
              <a:buClr>
                <a:srgbClr val="80808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BE5F36C-26B6-0249-A543-ADF903A5D275}" type="slidenum">
              <a:rPr lang="en-GB" sz="1200" b="1">
                <a:solidFill>
                  <a:schemeClr val="bg1"/>
                </a:solidFill>
                <a:latin typeface="Segoe UI" panose="020B0502040204020203" pitchFamily="34" charset="0"/>
                <a:ea typeface="Segoe UI" panose="020B0502040204020203" pitchFamily="34" charset="0"/>
                <a:cs typeface="Segoe UI" panose="020B0502040204020203" pitchFamily="34" charset="0"/>
              </a:rPr>
              <a:pPr eaLnBrk="0" hangingPunct="0">
                <a:lnSpc>
                  <a:spcPct val="93000"/>
                </a:lnSpc>
                <a:buClr>
                  <a:srgbClr val="80808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a:t>
            </a:fld>
            <a:endParaRPr lang="en-GB" sz="1200" b="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12" name="Träne 11"/>
          <p:cNvSpPr/>
          <p:nvPr userDrawn="1"/>
        </p:nvSpPr>
        <p:spPr>
          <a:xfrm rot="5400000">
            <a:off x="11353660" y="6019865"/>
            <a:ext cx="650149" cy="939445"/>
          </a:xfrm>
          <a:prstGeom prst="teardrop">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3" name="Picture 8"/>
          <p:cNvPicPr>
            <a:picLocks noChangeAspect="1"/>
          </p:cNvPicPr>
          <p:nvPr userDrawn="1"/>
        </p:nvPicPr>
        <p:blipFill>
          <a:blip r:embed="rId4"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11223529" y="6281054"/>
            <a:ext cx="931740" cy="405972"/>
          </a:xfrm>
          <a:prstGeom prst="rect">
            <a:avLst/>
          </a:prstGeom>
        </p:spPr>
      </p:pic>
      <p:sp>
        <p:nvSpPr>
          <p:cNvPr id="7" name="Träne 11"/>
          <p:cNvSpPr/>
          <p:nvPr userDrawn="1"/>
        </p:nvSpPr>
        <p:spPr>
          <a:xfrm rot="5400000">
            <a:off x="11368175" y="6030752"/>
            <a:ext cx="650149" cy="939445"/>
          </a:xfrm>
          <a:prstGeom prst="teardrop">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8" name="Picture 8"/>
          <p:cNvPicPr>
            <a:picLocks noChangeAspect="1"/>
          </p:cNvPicPr>
          <p:nvPr userDrawn="1"/>
        </p:nvPicPr>
        <p:blipFill>
          <a:blip r:embed="rId4"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11223529" y="6281055"/>
            <a:ext cx="931740" cy="405972"/>
          </a:xfrm>
          <a:prstGeom prst="rect">
            <a:avLst/>
          </a:prstGeom>
        </p:spPr>
      </p:pic>
    </p:spTree>
    <p:extLst>
      <p:ext uri="{BB962C8B-B14F-4D97-AF65-F5344CB8AC3E}">
        <p14:creationId xmlns:p14="http://schemas.microsoft.com/office/powerpoint/2010/main" val="1878461940"/>
      </p:ext>
    </p:extLst>
  </p:cSld>
  <p:clrMap bg1="lt1" tx1="dk1" bg2="lt2" tx2="dk2" accent1="accent1" accent2="accent2" accent3="accent3" accent4="accent4" accent5="accent5" accent6="accent6" hlink="hlink" folHlink="folHlink"/>
  <p:sldLayoutIdLst>
    <p:sldLayoutId id="2147483708" r:id="rId1"/>
    <p:sldLayoutId id="2147483735" r:id="rId2"/>
  </p:sldLayoutIdLst>
  <p:hf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6"/>
          <p:cNvSpPr/>
          <p:nvPr userDrawn="1"/>
        </p:nvSpPr>
        <p:spPr>
          <a:xfrm>
            <a:off x="-3223" y="-76202"/>
            <a:ext cx="12192000" cy="6934202"/>
          </a:xfrm>
          <a:prstGeom prst="rect">
            <a:avLst/>
          </a:prstGeom>
          <a:solidFill>
            <a:srgbClr val="FFC9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1" name="Rechteck 2"/>
          <p:cNvSpPr txBox="1">
            <a:spLocks/>
          </p:cNvSpPr>
          <p:nvPr userDrawn="1"/>
        </p:nvSpPr>
        <p:spPr>
          <a:xfrm>
            <a:off x="2713917" y="4924334"/>
            <a:ext cx="7153145" cy="284283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4"/>
              </a:spcBef>
              <a:spcAft>
                <a:spcPts val="0"/>
              </a:spcAft>
              <a:buFont typeface="Arial" panose="020B0604020202020204" pitchFamily="34" charset="0"/>
              <a:buNone/>
            </a:pPr>
            <a:r>
              <a:rPr lang="de-DE" sz="1800" b="1" dirty="0">
                <a:solidFill>
                  <a:schemeClr val="bg1"/>
                </a:solidFill>
                <a:latin typeface="+mn-lt"/>
              </a:rPr>
              <a:t>Coordinator of the ELINET project:</a:t>
            </a:r>
          </a:p>
          <a:p>
            <a:pPr marL="0" indent="0">
              <a:lnSpc>
                <a:spcPct val="100000"/>
              </a:lnSpc>
              <a:spcBef>
                <a:spcPts val="24"/>
              </a:spcBef>
              <a:spcAft>
                <a:spcPts val="0"/>
              </a:spcAft>
              <a:buFont typeface="Arial" panose="020B0604020202020204" pitchFamily="34" charset="0"/>
              <a:buNone/>
            </a:pPr>
            <a:r>
              <a:rPr lang="de-DE" sz="1800" b="1" dirty="0">
                <a:solidFill>
                  <a:schemeClr val="bg1"/>
                </a:solidFill>
                <a:latin typeface="+mn-lt"/>
              </a:rPr>
              <a:t>University of Cologne</a:t>
            </a:r>
            <a:br>
              <a:rPr lang="de-DE" sz="1800" b="1" dirty="0">
                <a:solidFill>
                  <a:schemeClr val="bg1"/>
                </a:solidFill>
                <a:latin typeface="+mn-lt"/>
              </a:rPr>
            </a:br>
            <a:r>
              <a:rPr lang="de-DE" sz="1800" b="1" dirty="0">
                <a:solidFill>
                  <a:schemeClr val="bg1"/>
                </a:solidFill>
                <a:latin typeface="+mn-lt"/>
              </a:rPr>
              <a:t>Prof. Dr. Christine Garbe </a:t>
            </a:r>
            <a:br>
              <a:rPr lang="de-DE" sz="1800" b="1" dirty="0">
                <a:solidFill>
                  <a:schemeClr val="bg1"/>
                </a:solidFill>
                <a:latin typeface="+mn-lt"/>
              </a:rPr>
            </a:br>
            <a:r>
              <a:rPr lang="de-DE" sz="1800" b="1" dirty="0">
                <a:solidFill>
                  <a:schemeClr val="bg1"/>
                </a:solidFill>
                <a:latin typeface="+mn-lt"/>
              </a:rPr>
              <a:t>Institut für Deutsche Sprache und Literatur II</a:t>
            </a:r>
            <a:br>
              <a:rPr lang="de-DE" sz="1800" b="1" dirty="0">
                <a:solidFill>
                  <a:schemeClr val="bg1"/>
                </a:solidFill>
                <a:latin typeface="+mn-lt"/>
              </a:rPr>
            </a:br>
            <a:r>
              <a:rPr lang="de-DE" sz="1800" b="1" noProof="0" dirty="0">
                <a:solidFill>
                  <a:schemeClr val="bg1"/>
                </a:solidFill>
                <a:latin typeface="+mn-lt"/>
              </a:rPr>
              <a:t>Richard-</a:t>
            </a:r>
            <a:r>
              <a:rPr lang="de-DE" sz="1800" b="1" noProof="0" dirty="0" err="1">
                <a:solidFill>
                  <a:schemeClr val="bg1"/>
                </a:solidFill>
                <a:latin typeface="+mn-lt"/>
              </a:rPr>
              <a:t>Strauss</a:t>
            </a:r>
            <a:r>
              <a:rPr lang="de-DE" sz="1800" b="1" noProof="0" dirty="0">
                <a:solidFill>
                  <a:schemeClr val="bg1"/>
                </a:solidFill>
                <a:latin typeface="+mn-lt"/>
              </a:rPr>
              <a:t>-Str</a:t>
            </a:r>
            <a:r>
              <a:rPr lang="de-DE" sz="1800" b="1" dirty="0">
                <a:solidFill>
                  <a:schemeClr val="bg1"/>
                </a:solidFill>
                <a:latin typeface="+mn-lt"/>
              </a:rPr>
              <a:t>. 2</a:t>
            </a:r>
            <a:br>
              <a:rPr lang="de-DE" sz="1800" b="1" dirty="0">
                <a:solidFill>
                  <a:schemeClr val="bg1"/>
                </a:solidFill>
                <a:latin typeface="+mn-lt"/>
              </a:rPr>
            </a:br>
            <a:r>
              <a:rPr lang="de-DE" sz="1800" b="1" dirty="0">
                <a:solidFill>
                  <a:schemeClr val="bg1"/>
                </a:solidFill>
                <a:latin typeface="+mn-lt"/>
              </a:rPr>
              <a:t>50931</a:t>
            </a:r>
            <a:r>
              <a:rPr lang="de-DE" sz="1800" b="1" baseline="0" dirty="0">
                <a:solidFill>
                  <a:schemeClr val="bg1"/>
                </a:solidFill>
                <a:latin typeface="+mn-lt"/>
              </a:rPr>
              <a:t> </a:t>
            </a:r>
            <a:r>
              <a:rPr lang="de-DE" sz="1800" b="1" dirty="0">
                <a:solidFill>
                  <a:schemeClr val="bg1"/>
                </a:solidFill>
                <a:latin typeface="+mn-lt"/>
              </a:rPr>
              <a:t>Cologne -</a:t>
            </a:r>
            <a:r>
              <a:rPr lang="de-DE" sz="1800" b="1" baseline="0" dirty="0">
                <a:solidFill>
                  <a:schemeClr val="bg1"/>
                </a:solidFill>
                <a:latin typeface="+mn-lt"/>
              </a:rPr>
              <a:t> GERMANY</a:t>
            </a:r>
            <a:br>
              <a:rPr lang="de-DE" sz="2400" dirty="0">
                <a:solidFill>
                  <a:srgbClr val="090B44"/>
                </a:solidFill>
                <a:cs typeface="Microsoft Sans Serif" panose="020B0604020202020204" pitchFamily="34" charset="0"/>
              </a:rPr>
            </a:br>
            <a:br>
              <a:rPr lang="de-DE" sz="2400" dirty="0">
                <a:solidFill>
                  <a:srgbClr val="090B44"/>
                </a:solidFill>
                <a:cs typeface="Microsoft Sans Serif" panose="020B0604020202020204" pitchFamily="34" charset="0"/>
              </a:rPr>
            </a:br>
            <a:endParaRPr lang="de-DE" sz="2400" dirty="0">
              <a:solidFill>
                <a:srgbClr val="090B44"/>
              </a:solidFill>
              <a:cs typeface="Microsoft Sans Serif" panose="020B0604020202020204" pitchFamily="34" charset="0"/>
            </a:endParaRPr>
          </a:p>
          <a:p>
            <a:pPr>
              <a:spcAft>
                <a:spcPts val="600"/>
              </a:spcAft>
            </a:pPr>
            <a:endParaRPr lang="en-US" sz="1600" b="1" dirty="0">
              <a:solidFill>
                <a:srgbClr val="090B44"/>
              </a:solidFill>
              <a:latin typeface="Microsoft Sans Serif" panose="020B0604020202020204" pitchFamily="34" charset="0"/>
              <a:cs typeface="Microsoft Sans Serif" panose="020B0604020202020204" pitchFamily="34" charset="0"/>
            </a:endParaRPr>
          </a:p>
        </p:txBody>
      </p:sp>
      <p:sp>
        <p:nvSpPr>
          <p:cNvPr id="10" name="AutoShape 45"/>
          <p:cNvSpPr>
            <a:spLocks noChangeArrowheads="1"/>
          </p:cNvSpPr>
          <p:nvPr userDrawn="1"/>
        </p:nvSpPr>
        <p:spPr bwMode="auto">
          <a:xfrm>
            <a:off x="152096" y="6548211"/>
            <a:ext cx="378928" cy="266228"/>
          </a:xfrm>
          <a:prstGeom prst="roundRect">
            <a:avLst>
              <a:gd name="adj" fmla="val 57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p>
            <a:pPr eaLnBrk="0" hangingPunct="0">
              <a:lnSpc>
                <a:spcPct val="93000"/>
              </a:lnSpc>
              <a:buClr>
                <a:srgbClr val="80808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BE5F36C-26B6-0249-A543-ADF903A5D275}" type="slidenum">
              <a:rPr lang="en-GB" sz="1200" b="1">
                <a:solidFill>
                  <a:schemeClr val="bg1"/>
                </a:solidFill>
                <a:latin typeface="Segoe UI" panose="020B0502040204020203" pitchFamily="34" charset="0"/>
                <a:ea typeface="Segoe UI" panose="020B0502040204020203" pitchFamily="34" charset="0"/>
                <a:cs typeface="Segoe UI" panose="020B0502040204020203" pitchFamily="34" charset="0"/>
              </a:rPr>
              <a:pPr eaLnBrk="0" hangingPunct="0">
                <a:lnSpc>
                  <a:spcPct val="93000"/>
                </a:lnSpc>
                <a:buClr>
                  <a:srgbClr val="80808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a:t>
            </a:fld>
            <a:endParaRPr lang="en-GB" sz="1200" b="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8" name="Träne 11"/>
          <p:cNvSpPr/>
          <p:nvPr userDrawn="1"/>
        </p:nvSpPr>
        <p:spPr>
          <a:xfrm rot="5400000">
            <a:off x="11368175" y="6030752"/>
            <a:ext cx="650149" cy="939445"/>
          </a:xfrm>
          <a:prstGeom prst="teardrop">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eardrop 1"/>
          <p:cNvSpPr/>
          <p:nvPr userDrawn="1"/>
        </p:nvSpPr>
        <p:spPr>
          <a:xfrm flipH="1">
            <a:off x="273289" y="168767"/>
            <a:ext cx="6384792" cy="4517575"/>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8"/>
          <p:cNvPicPr>
            <a:picLocks noChangeAspect="1"/>
          </p:cNvPicPr>
          <p:nvPr userDrawn="1"/>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11223529" y="6281055"/>
            <a:ext cx="931740" cy="405972"/>
          </a:xfrm>
          <a:prstGeom prst="rect">
            <a:avLst/>
          </a:prstGeom>
        </p:spPr>
      </p:pic>
      <p:sp>
        <p:nvSpPr>
          <p:cNvPr id="14" name="TextBox 13"/>
          <p:cNvSpPr txBox="1"/>
          <p:nvPr userDrawn="1"/>
        </p:nvSpPr>
        <p:spPr>
          <a:xfrm>
            <a:off x="709407" y="1808465"/>
            <a:ext cx="6444343" cy="923330"/>
          </a:xfrm>
          <a:prstGeom prst="rect">
            <a:avLst/>
          </a:prstGeom>
          <a:noFill/>
        </p:spPr>
        <p:txBody>
          <a:bodyPr wrap="square" rtlCol="0">
            <a:spAutoFit/>
          </a:bodyPr>
          <a:lstStyle/>
          <a:p>
            <a:r>
              <a:rPr lang="en-US" sz="54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Thank you.</a:t>
            </a:r>
          </a:p>
        </p:txBody>
      </p:sp>
      <p:sp>
        <p:nvSpPr>
          <p:cNvPr id="3" name="TextBox 2"/>
          <p:cNvSpPr txBox="1"/>
          <p:nvPr userDrawn="1"/>
        </p:nvSpPr>
        <p:spPr>
          <a:xfrm rot="16200000">
            <a:off x="1345045" y="4960343"/>
            <a:ext cx="2623457" cy="80021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2800" b="1" spc="70" baseline="0" dirty="0">
                <a:solidFill>
                  <a:schemeClr val="bg1"/>
                </a:solidFill>
                <a:latin typeface="+mn-lt"/>
              </a:rPr>
              <a:t>IMPRINT</a:t>
            </a:r>
            <a:endParaRPr lang="de-DE" sz="1800" b="1" spc="70" baseline="0" dirty="0">
              <a:solidFill>
                <a:schemeClr val="bg1"/>
              </a:solidFill>
              <a:latin typeface="+mn-lt"/>
            </a:endParaRPr>
          </a:p>
          <a:p>
            <a:endParaRPr lang="en-US" sz="1800" dirty="0"/>
          </a:p>
        </p:txBody>
      </p:sp>
    </p:spTree>
    <p:extLst>
      <p:ext uri="{BB962C8B-B14F-4D97-AF65-F5344CB8AC3E}">
        <p14:creationId xmlns:p14="http://schemas.microsoft.com/office/powerpoint/2010/main" val="856622230"/>
      </p:ext>
    </p:extLst>
  </p:cSld>
  <p:clrMap bg1="lt1" tx1="dk1" bg2="lt2" tx2="dk2" accent1="accent1" accent2="accent2" accent3="accent3" accent4="accent4" accent5="accent5" accent6="accent6" hlink="hlink" folHlink="folHlink"/>
  <p:sldLayoutIdLst>
    <p:sldLayoutId id="214748373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8767A-48C6-4FDB-9A6D-0504CE482053}" type="slidenum">
              <a:rPr lang="en-US" smtClean="0"/>
              <a:pPr/>
              <a:t>‹#›</a:t>
            </a:fld>
            <a:endParaRPr lang="en-US"/>
          </a:p>
        </p:txBody>
      </p:sp>
      <p:sp>
        <p:nvSpPr>
          <p:cNvPr id="7" name="Rectangle 6">
            <a:extLst>
              <a:ext uri="{FF2B5EF4-FFF2-40B4-BE49-F238E27FC236}">
                <a16:creationId xmlns:a16="http://schemas.microsoft.com/office/drawing/2014/main" id="{627A9108-6F33-AFD4-0427-3E07EB4B70A9}"/>
              </a:ext>
            </a:extLst>
          </p:cNvPr>
          <p:cNvSpPr/>
          <p:nvPr userDrawn="1"/>
        </p:nvSpPr>
        <p:spPr>
          <a:xfrm>
            <a:off x="0" y="1"/>
            <a:ext cx="12192000" cy="6868885"/>
          </a:xfrm>
          <a:prstGeom prst="rect">
            <a:avLst/>
          </a:prstGeom>
          <a:solidFill>
            <a:srgbClr val="FFC9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pic>
        <p:nvPicPr>
          <p:cNvPr id="8" name="Picture 7">
            <a:extLst>
              <a:ext uri="{FF2B5EF4-FFF2-40B4-BE49-F238E27FC236}">
                <a16:creationId xmlns:a16="http://schemas.microsoft.com/office/drawing/2014/main" id="{B32D0894-AC00-A7B9-17D5-993F11DF3615}"/>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86576" y="6153910"/>
            <a:ext cx="2415617" cy="704091"/>
          </a:xfrm>
          <a:prstGeom prst="rect">
            <a:avLst/>
          </a:prstGeom>
        </p:spPr>
      </p:pic>
      <p:sp>
        <p:nvSpPr>
          <p:cNvPr id="9" name="Träne 2">
            <a:extLst>
              <a:ext uri="{FF2B5EF4-FFF2-40B4-BE49-F238E27FC236}">
                <a16:creationId xmlns:a16="http://schemas.microsoft.com/office/drawing/2014/main" id="{7AD0434C-EB0B-E3A4-DA8C-C535A692D0FF}"/>
              </a:ext>
            </a:extLst>
          </p:cNvPr>
          <p:cNvSpPr/>
          <p:nvPr userDrawn="1"/>
        </p:nvSpPr>
        <p:spPr>
          <a:xfrm>
            <a:off x="6576971" y="137519"/>
            <a:ext cx="5381867" cy="3830474"/>
          </a:xfrm>
          <a:prstGeom prst="teardrop">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0" name="Picture 9">
            <a:extLst>
              <a:ext uri="{FF2B5EF4-FFF2-40B4-BE49-F238E27FC236}">
                <a16:creationId xmlns:a16="http://schemas.microsoft.com/office/drawing/2014/main" id="{35B85DBD-617A-4990-DA3C-08F5E01A91D8}"/>
              </a:ext>
            </a:extLst>
          </p:cNvPr>
          <p:cNvPicPr>
            <a:picLocks noChangeAspect="1"/>
          </p:cNvPicPr>
          <p:nvPr userDrawn="1"/>
        </p:nvPicPr>
        <p:blipFill>
          <a:blip r:embed="rId15"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6737954" y="894575"/>
            <a:ext cx="4869745" cy="2121818"/>
          </a:xfrm>
          <a:prstGeom prst="rect">
            <a:avLst/>
          </a:prstGeom>
        </p:spPr>
      </p:pic>
      <p:sp>
        <p:nvSpPr>
          <p:cNvPr id="11" name="Text Box 9">
            <a:extLst>
              <a:ext uri="{FF2B5EF4-FFF2-40B4-BE49-F238E27FC236}">
                <a16:creationId xmlns:a16="http://schemas.microsoft.com/office/drawing/2014/main" id="{F937356E-6455-E3AC-73FE-428C7F134A66}"/>
              </a:ext>
            </a:extLst>
          </p:cNvPr>
          <p:cNvSpPr txBox="1">
            <a:spLocks noChangeArrowheads="1"/>
          </p:cNvSpPr>
          <p:nvPr userDrawn="1"/>
        </p:nvSpPr>
        <p:spPr bwMode="auto">
          <a:xfrm>
            <a:off x="2448005" y="6129337"/>
            <a:ext cx="6819900" cy="819150"/>
          </a:xfrm>
          <a:prstGeom prst="rect">
            <a:avLst/>
          </a:prstGeom>
          <a:noFill/>
          <a:ln w="9525">
            <a:noFill/>
            <a:miter lim="800000"/>
            <a:headEnd/>
            <a:tailEnd/>
          </a:ln>
        </p:spPr>
        <p:txBody>
          <a:bodyPr rot="0" vert="horz" wrap="square" lIns="91440" tIns="45720" rIns="91440" bIns="45720" anchor="t" anchorCtr="0" upright="1">
            <a:noAutofit/>
          </a:bodyPr>
          <a:lstStyle/>
          <a:p>
            <a:pPr algn="l">
              <a:lnSpc>
                <a:spcPct val="115000"/>
              </a:lnSpc>
              <a:spcBef>
                <a:spcPts val="600"/>
              </a:spcBef>
              <a:spcAft>
                <a:spcPts val="1000"/>
              </a:spcAft>
            </a:pPr>
            <a:r>
              <a:rPr lang="en-GB" sz="1000" dirty="0">
                <a:solidFill>
                  <a:schemeClr val="bg1"/>
                </a:solidFill>
                <a:effectLst/>
                <a:latin typeface="Segoe UI" panose="020B0502040204020203" pitchFamily="34" charset="0"/>
                <a:ea typeface="Calibri" panose="020F0502020204030204" pitchFamily="34" charset="0"/>
                <a:cs typeface="Segoe UI" panose="020B0502040204020203" pitchFamily="34" charset="0"/>
              </a:rPr>
              <a:t>This project has been funded with support from the European Commission.               This publication reflects the views of its authors only, and the Commission cannot be held responsible for any use which may be made of the information contained herein.</a:t>
            </a:r>
            <a:endParaRPr lang="en-US" sz="1100" dirty="0">
              <a:solidFill>
                <a:schemeClr val="bg1"/>
              </a:solidFill>
              <a:effectLst/>
              <a:latin typeface="Segoe UI" panose="020B0502040204020203"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3555826"/>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fela-crete2024.com/" TargetMode="Externa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hyperlink" Target="https://colinharrison.org/" TargetMode="Externa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extfeld 1"/>
          <p:cNvSpPr txBox="1"/>
          <p:nvPr/>
        </p:nvSpPr>
        <p:spPr>
          <a:xfrm>
            <a:off x="442248" y="4090962"/>
            <a:ext cx="11307503" cy="1754326"/>
          </a:xfrm>
          <a:prstGeom prst="rect">
            <a:avLst/>
          </a:prstGeom>
        </p:spPr>
        <p:txBody>
          <a:bodyPr wrap="square" rtlCol="0">
            <a:spAutoFit/>
          </a:bodyPr>
          <a:lstStyle/>
          <a:p>
            <a:endParaRPr lang="de-DE" sz="800" b="1" dirty="0">
              <a:latin typeface="Segoe UI" panose="020B0502040204020203" pitchFamily="34" charset="0"/>
              <a:ea typeface="Segoe UI" panose="020B0502040204020203" pitchFamily="34" charset="0"/>
              <a:cs typeface="Segoe UI" panose="020B0502040204020203" pitchFamily="34" charset="0"/>
            </a:endParaRPr>
          </a:p>
          <a:p>
            <a:r>
              <a:rPr lang="de-DE" b="1" dirty="0">
                <a:latin typeface="Segoe UI" panose="020B0502040204020203" pitchFamily="34" charset="0"/>
                <a:ea typeface="Segoe UI" panose="020B0502040204020203" pitchFamily="34" charset="0"/>
                <a:cs typeface="Segoe UI" panose="020B0502040204020203" pitchFamily="34" charset="0"/>
              </a:rPr>
              <a:t>1	Colin Harrison, University </a:t>
            </a:r>
            <a:r>
              <a:rPr lang="de-DE" b="1" dirty="0" err="1">
                <a:latin typeface="Segoe UI" panose="020B0502040204020203" pitchFamily="34" charset="0"/>
                <a:ea typeface="Segoe UI" panose="020B0502040204020203" pitchFamily="34" charset="0"/>
                <a:cs typeface="Segoe UI" panose="020B0502040204020203" pitchFamily="34" charset="0"/>
              </a:rPr>
              <a:t>of</a:t>
            </a:r>
            <a:r>
              <a:rPr lang="de-DE" b="1" dirty="0">
                <a:latin typeface="Segoe UI" panose="020B0502040204020203" pitchFamily="34" charset="0"/>
                <a:ea typeface="Segoe UI" panose="020B0502040204020203" pitchFamily="34" charset="0"/>
                <a:cs typeface="Segoe UI" panose="020B0502040204020203" pitchFamily="34" charset="0"/>
              </a:rPr>
              <a:t> Nottingham </a:t>
            </a:r>
          </a:p>
          <a:p>
            <a:r>
              <a:rPr lang="de-DE" b="1" dirty="0">
                <a:latin typeface="Segoe UI" panose="020B0502040204020203" pitchFamily="34" charset="0"/>
                <a:ea typeface="Segoe UI" panose="020B0502040204020203" pitchFamily="34" charset="0"/>
                <a:cs typeface="Segoe UI" panose="020B0502040204020203" pitchFamily="34" charset="0"/>
              </a:rPr>
              <a:t>2	Jeroen  Clemens, Clemens </a:t>
            </a:r>
            <a:r>
              <a:rPr lang="de-DE" b="1" dirty="0" err="1">
                <a:latin typeface="Segoe UI" panose="020B0502040204020203" pitchFamily="34" charset="0"/>
                <a:ea typeface="Segoe UI" panose="020B0502040204020203" pitchFamily="34" charset="0"/>
                <a:cs typeface="Segoe UI" panose="020B0502040204020203" pitchFamily="34" charset="0"/>
              </a:rPr>
              <a:t>Concepts</a:t>
            </a:r>
            <a:r>
              <a:rPr lang="de-DE" b="1" dirty="0">
                <a:latin typeface="Segoe UI" panose="020B0502040204020203" pitchFamily="34" charset="0"/>
                <a:ea typeface="Segoe UI" panose="020B0502040204020203" pitchFamily="34" charset="0"/>
                <a:cs typeface="Segoe UI" panose="020B0502040204020203" pitchFamily="34" charset="0"/>
              </a:rPr>
              <a:t> </a:t>
            </a:r>
          </a:p>
          <a:p>
            <a:r>
              <a:rPr lang="de-DE" b="1" dirty="0">
                <a:latin typeface="Segoe UI" panose="020B0502040204020203" pitchFamily="34" charset="0"/>
                <a:ea typeface="Segoe UI" panose="020B0502040204020203" pitchFamily="34" charset="0"/>
                <a:cs typeface="Segoe UI" panose="020B0502040204020203" pitchFamily="34" charset="0"/>
              </a:rPr>
              <a:t>3	Sari </a:t>
            </a:r>
            <a:r>
              <a:rPr lang="de-DE" b="1" dirty="0" err="1">
                <a:latin typeface="Segoe UI" panose="020B0502040204020203" pitchFamily="34" charset="0"/>
                <a:ea typeface="Segoe UI" panose="020B0502040204020203" pitchFamily="34" charset="0"/>
                <a:cs typeface="Segoe UI" panose="020B0502040204020203" pitchFamily="34" charset="0"/>
              </a:rPr>
              <a:t>Sulkunen</a:t>
            </a:r>
            <a:r>
              <a:rPr lang="de-DE" b="1" dirty="0">
                <a:latin typeface="Segoe UI" panose="020B0502040204020203" pitchFamily="34" charset="0"/>
                <a:ea typeface="Segoe UI" panose="020B0502040204020203" pitchFamily="34" charset="0"/>
                <a:cs typeface="Segoe UI" panose="020B0502040204020203" pitchFamily="34" charset="0"/>
              </a:rPr>
              <a:t>, University </a:t>
            </a:r>
            <a:r>
              <a:rPr lang="de-DE" b="1" dirty="0" err="1">
                <a:latin typeface="Segoe UI" panose="020B0502040204020203" pitchFamily="34" charset="0"/>
                <a:ea typeface="Segoe UI" panose="020B0502040204020203" pitchFamily="34" charset="0"/>
                <a:cs typeface="Segoe UI" panose="020B0502040204020203" pitchFamily="34" charset="0"/>
              </a:rPr>
              <a:t>of</a:t>
            </a:r>
            <a:r>
              <a:rPr lang="de-DE" b="1" dirty="0">
                <a:latin typeface="Segoe UI" panose="020B0502040204020203" pitchFamily="34" charset="0"/>
                <a:ea typeface="Segoe UI" panose="020B0502040204020203" pitchFamily="34" charset="0"/>
                <a:cs typeface="Segoe UI" panose="020B0502040204020203" pitchFamily="34" charset="0"/>
              </a:rPr>
              <a:t> Jyväskylä (Chair)</a:t>
            </a:r>
          </a:p>
          <a:p>
            <a:r>
              <a:rPr lang="de-DE" b="1" dirty="0">
                <a:latin typeface="Segoe UI" panose="020B0502040204020203" pitchFamily="34" charset="0"/>
                <a:ea typeface="Segoe UI" panose="020B0502040204020203" pitchFamily="34" charset="0"/>
                <a:cs typeface="Segoe UI" panose="020B0502040204020203" pitchFamily="34" charset="0"/>
              </a:rPr>
              <a:t>4	Sandra Langer, University </a:t>
            </a:r>
            <a:r>
              <a:rPr lang="de-DE" b="1" dirty="0" err="1">
                <a:latin typeface="Segoe UI" panose="020B0502040204020203" pitchFamily="34" charset="0"/>
                <a:ea typeface="Segoe UI" panose="020B0502040204020203" pitchFamily="34" charset="0"/>
                <a:cs typeface="Segoe UI" panose="020B0502040204020203" pitchFamily="34" charset="0"/>
              </a:rPr>
              <a:t>of</a:t>
            </a:r>
            <a:r>
              <a:rPr lang="de-DE" b="1" dirty="0">
                <a:latin typeface="Segoe UI" panose="020B0502040204020203" pitchFamily="34" charset="0"/>
                <a:ea typeface="Segoe UI" panose="020B0502040204020203" pitchFamily="34" charset="0"/>
                <a:cs typeface="Segoe UI" panose="020B0502040204020203" pitchFamily="34" charset="0"/>
              </a:rPr>
              <a:t> Education Weingarten </a:t>
            </a:r>
          </a:p>
          <a:p>
            <a:endParaRPr lang="de-DE" sz="800" b="1" dirty="0">
              <a:latin typeface="Segoe UI" panose="020B0502040204020203" pitchFamily="34" charset="0"/>
              <a:ea typeface="Segoe UI" panose="020B0502040204020203" pitchFamily="34" charset="0"/>
              <a:cs typeface="Segoe UI" panose="020B0502040204020203" pitchFamily="34" charset="0"/>
            </a:endParaRPr>
          </a:p>
          <a:p>
            <a:r>
              <a:rPr lang="de-DE" sz="2000" dirty="0">
                <a:latin typeface="Segoe UI" panose="020B0502040204020203" pitchFamily="34" charset="0"/>
                <a:ea typeface="Segoe UI" panose="020B0502040204020203" pitchFamily="34" charset="0"/>
                <a:cs typeface="Segoe UI" panose="020B0502040204020203" pitchFamily="34" charset="0"/>
              </a:rPr>
              <a:t>ELINET Symposium at </a:t>
            </a:r>
            <a:r>
              <a:rPr lang="de-DE" sz="2000" dirty="0">
                <a:latin typeface="Segoe UI" panose="020B0502040204020203" pitchFamily="34" charset="0"/>
                <a:ea typeface="Segoe UI" panose="020B0502040204020203" pitchFamily="34" charset="0"/>
                <a:cs typeface="Segoe UI" panose="020B0502040204020203" pitchFamily="34" charset="0"/>
                <a:hlinkClick r:id="rId2"/>
              </a:rPr>
              <a:t>FELA-Crete2024.com</a:t>
            </a:r>
            <a:endParaRPr lang="de-DE" sz="2000" dirty="0">
              <a:latin typeface="Segoe UI" panose="020B0502040204020203" pitchFamily="34" charset="0"/>
              <a:ea typeface="Segoe UI" panose="020B0502040204020203" pitchFamily="34" charset="0"/>
              <a:cs typeface="Segoe UI" panose="020B0502040204020203" pitchFamily="34" charset="0"/>
            </a:endParaRPr>
          </a:p>
        </p:txBody>
      </p:sp>
      <p:sp>
        <p:nvSpPr>
          <p:cNvPr id="4" name="Textfeld 2">
            <a:extLst>
              <a:ext uri="{FF2B5EF4-FFF2-40B4-BE49-F238E27FC236}">
                <a16:creationId xmlns:a16="http://schemas.microsoft.com/office/drawing/2014/main" id="{444C62D5-A7D4-2F2C-F9E9-F347CFDB2B40}"/>
              </a:ext>
            </a:extLst>
          </p:cNvPr>
          <p:cNvSpPr txBox="1"/>
          <p:nvPr/>
        </p:nvSpPr>
        <p:spPr>
          <a:xfrm>
            <a:off x="164832" y="863472"/>
            <a:ext cx="6706230" cy="2062103"/>
          </a:xfrm>
          <a:prstGeom prst="rect">
            <a:avLst/>
          </a:prstGeom>
          <a:noFill/>
        </p:spPr>
        <p:txBody>
          <a:bodyPr wrap="square" rtlCol="0">
            <a:spAutoFit/>
          </a:bodyPr>
          <a:lstStyle/>
          <a:p>
            <a:r>
              <a:rPr lang="en-GB" sz="3200" b="1" dirty="0"/>
              <a:t>ELINET symposium on digital literacy: </a:t>
            </a:r>
          </a:p>
          <a:p>
            <a:r>
              <a:rPr lang="en-GB" sz="3200" b="1" dirty="0"/>
              <a:t>New conceptual tools for understanding and researching </a:t>
            </a:r>
          </a:p>
          <a:p>
            <a:r>
              <a:rPr lang="en-GB" sz="3200" b="1" dirty="0"/>
              <a:t>digital information </a:t>
            </a:r>
          </a:p>
        </p:txBody>
      </p:sp>
    </p:spTree>
    <p:extLst>
      <p:ext uri="{BB962C8B-B14F-4D97-AF65-F5344CB8AC3E}">
        <p14:creationId xmlns:p14="http://schemas.microsoft.com/office/powerpoint/2010/main" val="1238206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extfeld 1"/>
          <p:cNvSpPr txBox="1"/>
          <p:nvPr/>
        </p:nvSpPr>
        <p:spPr>
          <a:xfrm>
            <a:off x="331412" y="4090962"/>
            <a:ext cx="11264844" cy="1631216"/>
          </a:xfrm>
          <a:prstGeom prst="rect">
            <a:avLst/>
          </a:prstGeom>
        </p:spPr>
        <p:txBody>
          <a:bodyPr wrap="square" rtlCol="0">
            <a:spAutoFit/>
          </a:bodyPr>
          <a:lstStyle/>
          <a:p>
            <a:endParaRPr lang="de-DE" sz="800" b="1" dirty="0">
              <a:latin typeface="Segoe UI" panose="020B0502040204020203" pitchFamily="34" charset="0"/>
              <a:ea typeface="Segoe UI" panose="020B0502040204020203" pitchFamily="34" charset="0"/>
              <a:cs typeface="Segoe UI" panose="020B0502040204020203" pitchFamily="34" charset="0"/>
            </a:endParaRPr>
          </a:p>
          <a:p>
            <a:r>
              <a:rPr lang="de-DE" sz="3200" b="1" dirty="0" err="1">
                <a:latin typeface="Segoe UI" panose="020B0502040204020203" pitchFamily="34" charset="0"/>
                <a:ea typeface="Segoe UI" panose="020B0502040204020203" pitchFamily="34" charset="0"/>
                <a:cs typeface="Segoe UI" panose="020B0502040204020203" pitchFamily="34" charset="0"/>
              </a:rPr>
              <a:t>Conceptual</a:t>
            </a:r>
            <a:r>
              <a:rPr lang="de-DE" sz="3200" b="1" dirty="0">
                <a:latin typeface="Segoe UI" panose="020B0502040204020203" pitchFamily="34" charset="0"/>
                <a:ea typeface="Segoe UI" panose="020B0502040204020203" pitchFamily="34" charset="0"/>
                <a:cs typeface="Segoe UI" panose="020B0502040204020203" pitchFamily="34" charset="0"/>
              </a:rPr>
              <a:t> </a:t>
            </a:r>
            <a:r>
              <a:rPr lang="de-DE" sz="3200" b="1" dirty="0" err="1">
                <a:latin typeface="Segoe UI" panose="020B0502040204020203" pitchFamily="34" charset="0"/>
                <a:ea typeface="Segoe UI" panose="020B0502040204020203" pitchFamily="34" charset="0"/>
                <a:cs typeface="Segoe UI" panose="020B0502040204020203" pitchFamily="34" charset="0"/>
              </a:rPr>
              <a:t>tools</a:t>
            </a:r>
            <a:r>
              <a:rPr lang="de-DE" sz="3200" b="1" dirty="0">
                <a:latin typeface="Segoe UI" panose="020B0502040204020203" pitchFamily="34" charset="0"/>
                <a:ea typeface="Segoe UI" panose="020B0502040204020203" pitchFamily="34" charset="0"/>
                <a:cs typeface="Segoe UI" panose="020B0502040204020203" pitchFamily="34" charset="0"/>
              </a:rPr>
              <a:t> </a:t>
            </a:r>
            <a:r>
              <a:rPr lang="de-DE" sz="3200" b="1" dirty="0" err="1">
                <a:latin typeface="Segoe UI" panose="020B0502040204020203" pitchFamily="34" charset="0"/>
                <a:ea typeface="Segoe UI" panose="020B0502040204020203" pitchFamily="34" charset="0"/>
                <a:cs typeface="Segoe UI" panose="020B0502040204020203" pitchFamily="34" charset="0"/>
              </a:rPr>
              <a:t>for</a:t>
            </a:r>
            <a:r>
              <a:rPr lang="de-DE" sz="3200" b="1" dirty="0">
                <a:latin typeface="Segoe UI" panose="020B0502040204020203" pitchFamily="34" charset="0"/>
                <a:ea typeface="Segoe UI" panose="020B0502040204020203" pitchFamily="34" charset="0"/>
                <a:cs typeface="Segoe UI" panose="020B0502040204020203" pitchFamily="34" charset="0"/>
              </a:rPr>
              <a:t> </a:t>
            </a:r>
            <a:r>
              <a:rPr lang="de-DE" sz="3200" b="1" dirty="0" err="1">
                <a:latin typeface="Segoe UI" panose="020B0502040204020203" pitchFamily="34" charset="0"/>
                <a:ea typeface="Segoe UI" panose="020B0502040204020203" pitchFamily="34" charset="0"/>
                <a:cs typeface="Segoe UI" panose="020B0502040204020203" pitchFamily="34" charset="0"/>
              </a:rPr>
              <a:t>evaluating</a:t>
            </a:r>
            <a:r>
              <a:rPr lang="de-DE" sz="3200" b="1" dirty="0">
                <a:latin typeface="Segoe UI" panose="020B0502040204020203" pitchFamily="34" charset="0"/>
                <a:ea typeface="Segoe UI" panose="020B0502040204020203" pitchFamily="34" charset="0"/>
                <a:cs typeface="Segoe UI" panose="020B0502040204020203" pitchFamily="34" charset="0"/>
              </a:rPr>
              <a:t> Critical Digital </a:t>
            </a:r>
            <a:r>
              <a:rPr lang="de-DE" sz="3200" b="1" dirty="0" err="1">
                <a:latin typeface="Segoe UI" panose="020B0502040204020203" pitchFamily="34" charset="0"/>
                <a:ea typeface="Segoe UI" panose="020B0502040204020203" pitchFamily="34" charset="0"/>
                <a:cs typeface="Segoe UI" panose="020B0502040204020203" pitchFamily="34" charset="0"/>
              </a:rPr>
              <a:t>Literacy</a:t>
            </a:r>
            <a:endParaRPr lang="de-DE" sz="3200" b="1" dirty="0">
              <a:latin typeface="Segoe UI" panose="020B0502040204020203" pitchFamily="34" charset="0"/>
              <a:ea typeface="Segoe UI" panose="020B0502040204020203" pitchFamily="34" charset="0"/>
              <a:cs typeface="Segoe UI" panose="020B0502040204020203" pitchFamily="34" charset="0"/>
            </a:endParaRPr>
          </a:p>
          <a:p>
            <a:r>
              <a:rPr lang="de-DE" sz="3200" dirty="0">
                <a:latin typeface="Segoe UI" panose="020B0502040204020203" pitchFamily="34" charset="0"/>
                <a:ea typeface="Segoe UI" panose="020B0502040204020203" pitchFamily="34" charset="0"/>
                <a:cs typeface="Segoe UI" panose="020B0502040204020203" pitchFamily="34" charset="0"/>
              </a:rPr>
              <a:t>Colin Harrison, University </a:t>
            </a:r>
            <a:r>
              <a:rPr lang="de-DE" sz="3200" dirty="0" err="1">
                <a:latin typeface="Segoe UI" panose="020B0502040204020203" pitchFamily="34" charset="0"/>
                <a:ea typeface="Segoe UI" panose="020B0502040204020203" pitchFamily="34" charset="0"/>
                <a:cs typeface="Segoe UI" panose="020B0502040204020203" pitchFamily="34" charset="0"/>
              </a:rPr>
              <a:t>of</a:t>
            </a:r>
            <a:r>
              <a:rPr lang="de-DE" sz="3200" dirty="0">
                <a:latin typeface="Segoe UI" panose="020B0502040204020203" pitchFamily="34" charset="0"/>
                <a:ea typeface="Segoe UI" panose="020B0502040204020203" pitchFamily="34" charset="0"/>
                <a:cs typeface="Segoe UI" panose="020B0502040204020203" pitchFamily="34" charset="0"/>
              </a:rPr>
              <a:t> Nottingham </a:t>
            </a:r>
          </a:p>
          <a:p>
            <a:endParaRPr lang="de-DE" sz="800" b="1" dirty="0">
              <a:latin typeface="Segoe UI" panose="020B0502040204020203" pitchFamily="34" charset="0"/>
              <a:ea typeface="Segoe UI" panose="020B0502040204020203" pitchFamily="34" charset="0"/>
              <a:cs typeface="Segoe UI" panose="020B0502040204020203" pitchFamily="34" charset="0"/>
            </a:endParaRPr>
          </a:p>
          <a:p>
            <a:r>
              <a:rPr lang="de-DE" sz="2000" dirty="0">
                <a:latin typeface="Segoe UI" panose="020B0502040204020203" pitchFamily="34" charset="0"/>
                <a:ea typeface="Segoe UI" panose="020B0502040204020203" pitchFamily="34" charset="0"/>
                <a:cs typeface="Segoe UI" panose="020B0502040204020203" pitchFamily="34" charset="0"/>
              </a:rPr>
              <a:t>This </a:t>
            </a:r>
            <a:r>
              <a:rPr lang="de-DE" sz="2000" dirty="0" err="1">
                <a:latin typeface="Segoe UI" panose="020B0502040204020203" pitchFamily="34" charset="0"/>
                <a:ea typeface="Segoe UI" panose="020B0502040204020203" pitchFamily="34" charset="0"/>
                <a:cs typeface="Segoe UI" panose="020B0502040204020203" pitchFamily="34" charset="0"/>
              </a:rPr>
              <a:t>presentation</a:t>
            </a:r>
            <a:r>
              <a:rPr lang="de-DE" sz="2000" dirty="0">
                <a:latin typeface="Segoe UI" panose="020B0502040204020203" pitchFamily="34" charset="0"/>
                <a:ea typeface="Segoe UI" panose="020B0502040204020203" pitchFamily="34" charset="0"/>
                <a:cs typeface="Segoe UI" panose="020B0502040204020203" pitchFamily="34" charset="0"/>
              </a:rPr>
              <a:t> </a:t>
            </a:r>
            <a:r>
              <a:rPr lang="de-DE" sz="2000" dirty="0" err="1">
                <a:latin typeface="Segoe UI" panose="020B0502040204020203" pitchFamily="34" charset="0"/>
                <a:ea typeface="Segoe UI" panose="020B0502040204020203" pitchFamily="34" charset="0"/>
                <a:cs typeface="Segoe UI" panose="020B0502040204020203" pitchFamily="34" charset="0"/>
              </a:rPr>
              <a:t>can</a:t>
            </a:r>
            <a:r>
              <a:rPr lang="de-DE" sz="2000" dirty="0">
                <a:latin typeface="Segoe UI" panose="020B0502040204020203" pitchFamily="34" charset="0"/>
                <a:ea typeface="Segoe UI" panose="020B0502040204020203" pitchFamily="34" charset="0"/>
                <a:cs typeface="Segoe UI" panose="020B0502040204020203" pitchFamily="34" charset="0"/>
              </a:rPr>
              <a:t> </a:t>
            </a:r>
            <a:r>
              <a:rPr lang="de-DE" sz="2000" dirty="0" err="1">
                <a:latin typeface="Segoe UI" panose="020B0502040204020203" pitchFamily="34" charset="0"/>
                <a:ea typeface="Segoe UI" panose="020B0502040204020203" pitchFamily="34" charset="0"/>
                <a:cs typeface="Segoe UI" panose="020B0502040204020203" pitchFamily="34" charset="0"/>
              </a:rPr>
              <a:t>be</a:t>
            </a:r>
            <a:r>
              <a:rPr lang="de-DE" sz="2000" dirty="0">
                <a:latin typeface="Segoe UI" panose="020B0502040204020203" pitchFamily="34" charset="0"/>
                <a:ea typeface="Segoe UI" panose="020B0502040204020203" pitchFamily="34" charset="0"/>
                <a:cs typeface="Segoe UI" panose="020B0502040204020203" pitchFamily="34" charset="0"/>
              </a:rPr>
              <a:t> </a:t>
            </a:r>
            <a:r>
              <a:rPr lang="de-DE" sz="2000" dirty="0" err="1">
                <a:latin typeface="Segoe UI" panose="020B0502040204020203" pitchFamily="34" charset="0"/>
                <a:ea typeface="Segoe UI" panose="020B0502040204020203" pitchFamily="34" charset="0"/>
                <a:cs typeface="Segoe UI" panose="020B0502040204020203" pitchFamily="34" charset="0"/>
              </a:rPr>
              <a:t>found</a:t>
            </a:r>
            <a:r>
              <a:rPr lang="de-DE" sz="2000" dirty="0">
                <a:latin typeface="Segoe UI" panose="020B0502040204020203" pitchFamily="34" charset="0"/>
                <a:ea typeface="Segoe UI" panose="020B0502040204020203" pitchFamily="34" charset="0"/>
                <a:cs typeface="Segoe UI" panose="020B0502040204020203" pitchFamily="34" charset="0"/>
              </a:rPr>
              <a:t> at </a:t>
            </a:r>
            <a:r>
              <a:rPr lang="de-DE" sz="2000" dirty="0">
                <a:latin typeface="Segoe UI" panose="020B0502040204020203" pitchFamily="34" charset="0"/>
                <a:ea typeface="Segoe UI" panose="020B0502040204020203" pitchFamily="34" charset="0"/>
                <a:cs typeface="Segoe UI" panose="020B0502040204020203" pitchFamily="34" charset="0"/>
                <a:hlinkClick r:id="rId2"/>
              </a:rPr>
              <a:t>https://</a:t>
            </a:r>
            <a:r>
              <a:rPr lang="de-DE" sz="2000" dirty="0" err="1">
                <a:latin typeface="Segoe UI" panose="020B0502040204020203" pitchFamily="34" charset="0"/>
                <a:ea typeface="Segoe UI" panose="020B0502040204020203" pitchFamily="34" charset="0"/>
                <a:cs typeface="Segoe UI" panose="020B0502040204020203" pitchFamily="34" charset="0"/>
                <a:hlinkClick r:id="rId2"/>
              </a:rPr>
              <a:t>colinharrison.org</a:t>
            </a:r>
            <a:r>
              <a:rPr lang="de-DE" sz="2000" dirty="0">
                <a:latin typeface="Segoe UI" panose="020B0502040204020203" pitchFamily="34" charset="0"/>
                <a:ea typeface="Segoe UI" panose="020B0502040204020203" pitchFamily="34" charset="0"/>
                <a:cs typeface="Segoe UI" panose="020B0502040204020203" pitchFamily="34" charset="0"/>
              </a:rPr>
              <a:t>/</a:t>
            </a:r>
          </a:p>
        </p:txBody>
      </p:sp>
      <p:sp>
        <p:nvSpPr>
          <p:cNvPr id="4" name="Textfeld 2">
            <a:extLst>
              <a:ext uri="{FF2B5EF4-FFF2-40B4-BE49-F238E27FC236}">
                <a16:creationId xmlns:a16="http://schemas.microsoft.com/office/drawing/2014/main" id="{444C62D5-A7D4-2F2C-F9E9-F347CFDB2B40}"/>
              </a:ext>
            </a:extLst>
          </p:cNvPr>
          <p:cNvSpPr txBox="1"/>
          <p:nvPr/>
        </p:nvSpPr>
        <p:spPr>
          <a:xfrm>
            <a:off x="164832" y="863472"/>
            <a:ext cx="6706230" cy="2062103"/>
          </a:xfrm>
          <a:prstGeom prst="rect">
            <a:avLst/>
          </a:prstGeom>
          <a:noFill/>
        </p:spPr>
        <p:txBody>
          <a:bodyPr wrap="square" rtlCol="0">
            <a:spAutoFit/>
          </a:bodyPr>
          <a:lstStyle/>
          <a:p>
            <a:r>
              <a:rPr lang="en-GB" sz="3200" b="1" dirty="0"/>
              <a:t>ELINET symposium on digital literacy: </a:t>
            </a:r>
          </a:p>
          <a:p>
            <a:r>
              <a:rPr lang="en-GB" sz="3200" b="1" dirty="0"/>
              <a:t>New conceptual tools for understanding and researching </a:t>
            </a:r>
          </a:p>
          <a:p>
            <a:r>
              <a:rPr lang="en-GB" sz="3200" b="1" dirty="0"/>
              <a:t>digital information </a:t>
            </a:r>
          </a:p>
        </p:txBody>
      </p:sp>
    </p:spTree>
    <p:extLst>
      <p:ext uri="{BB962C8B-B14F-4D97-AF65-F5344CB8AC3E}">
        <p14:creationId xmlns:p14="http://schemas.microsoft.com/office/powerpoint/2010/main" val="321970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DC82532-FD12-D716-A101-57ACB805C2D2}"/>
              </a:ext>
            </a:extLst>
          </p:cNvPr>
          <p:cNvSpPr txBox="1"/>
          <p:nvPr/>
        </p:nvSpPr>
        <p:spPr>
          <a:xfrm>
            <a:off x="-439838" y="286439"/>
            <a:ext cx="5254906" cy="6370975"/>
          </a:xfrm>
          <a:prstGeom prst="rect">
            <a:avLst/>
          </a:prstGeom>
          <a:noFill/>
        </p:spPr>
        <p:txBody>
          <a:bodyPr wrap="square" rtlCol="0">
            <a:spAutoFit/>
          </a:bodyPr>
          <a:lstStyle/>
          <a:p>
            <a:pPr lvl="2"/>
            <a:br>
              <a:rPr lang="en-US" sz="2400" dirty="0"/>
            </a:br>
            <a:r>
              <a:rPr lang="en-US" sz="2400" dirty="0">
                <a:latin typeface="Calibri"/>
                <a:cs typeface="Calibri"/>
              </a:rPr>
              <a:t>1990 </a:t>
            </a:r>
            <a:r>
              <a:rPr lang="en-GB" sz="2400" dirty="0">
                <a:effectLst/>
                <a:latin typeface="Calibri"/>
                <a:ea typeface="Times New Roman" panose="02020603050405020304" pitchFamily="18" charset="0"/>
                <a:cs typeface="Times New Roman"/>
              </a:rPr>
              <a:t>Tim Berners-Lee sets up the </a:t>
            </a:r>
            <a:r>
              <a:rPr lang="en-GB" sz="2400" dirty="0" err="1">
                <a:effectLst/>
                <a:latin typeface="Calibri"/>
                <a:ea typeface="Times New Roman" panose="02020603050405020304" pitchFamily="18" charset="0"/>
                <a:cs typeface="Times New Roman"/>
              </a:rPr>
              <a:t>WorldWideWeb</a:t>
            </a:r>
            <a:r>
              <a:rPr lang="en-GB" sz="2400" dirty="0">
                <a:effectLst/>
                <a:latin typeface="Calibri"/>
                <a:ea typeface="Times New Roman" panose="02020603050405020304" pitchFamily="18" charset="0"/>
                <a:cs typeface="Times New Roman"/>
              </a:rPr>
              <a:t> with the intention of creating a platform for ‘the free and open worldwide exchange of information’ (Berners-Lee and </a:t>
            </a:r>
            <a:r>
              <a:rPr lang="en-GB" sz="2400" dirty="0" err="1">
                <a:effectLst/>
                <a:latin typeface="Calibri"/>
                <a:ea typeface="Times New Roman" panose="02020603050405020304" pitchFamily="18" charset="0"/>
                <a:cs typeface="Times New Roman"/>
              </a:rPr>
              <a:t>Cailliau</a:t>
            </a:r>
            <a:r>
              <a:rPr lang="en-GB" sz="2400" dirty="0">
                <a:effectLst/>
                <a:latin typeface="Calibri"/>
                <a:ea typeface="Times New Roman" panose="02020603050405020304" pitchFamily="18" charset="0"/>
                <a:cs typeface="Times New Roman"/>
              </a:rPr>
              <a:t>, 1990).</a:t>
            </a:r>
            <a:br>
              <a:rPr lang="en-GB" sz="2400" dirty="0">
                <a:effectLst/>
                <a:latin typeface="Calibri" panose="020F0502020204030204" pitchFamily="34" charset="0"/>
                <a:ea typeface="Times New Roman" panose="02020603050405020304" pitchFamily="18" charset="0"/>
                <a:cs typeface="Times New Roman" panose="02020603050405020304" pitchFamily="18" charset="0"/>
              </a:rPr>
            </a:br>
            <a:br>
              <a:rPr lang="en-US" sz="2400" dirty="0">
                <a:latin typeface="Calibri"/>
                <a:ea typeface="Times New Roman" panose="02020603050405020304" pitchFamily="18" charset="0"/>
                <a:cs typeface="Times New Roman"/>
              </a:rPr>
            </a:br>
            <a:r>
              <a:rPr lang="en-US" sz="2400" dirty="0">
                <a:effectLst/>
                <a:latin typeface="Calibri"/>
                <a:ea typeface="Times New Roman" panose="02020603050405020304" pitchFamily="18" charset="0"/>
                <a:cs typeface="Times New Roman"/>
              </a:rPr>
              <a:t>2018</a:t>
            </a:r>
            <a:r>
              <a:rPr lang="en-US" sz="2400" dirty="0">
                <a:latin typeface="Calibri"/>
                <a:ea typeface="Times New Roman" panose="02020603050405020304" pitchFamily="18" charset="0"/>
                <a:cs typeface="Times New Roman"/>
              </a:rPr>
              <a:t> </a:t>
            </a:r>
            <a:r>
              <a:rPr lang="en-US" sz="2400" dirty="0">
                <a:effectLst/>
                <a:latin typeface="Calibri"/>
                <a:ea typeface="Times New Roman" panose="02020603050405020304" pitchFamily="18" charset="0"/>
                <a:cs typeface="Times New Roman"/>
              </a:rPr>
              <a:t> Berners-Lee expresses alarm at three trends: ‘Fake news’, Personal surveillance, Cyber warfare (2018).</a:t>
            </a:r>
            <a:br>
              <a:rPr lang="en-US" sz="2400" dirty="0">
                <a:latin typeface="Calibri"/>
                <a:ea typeface="Times New Roman" panose="02020603050405020304" pitchFamily="18" charset="0"/>
                <a:cs typeface="Times New Roman"/>
              </a:rPr>
            </a:br>
            <a:br>
              <a:rPr lang="en-US" sz="2400" dirty="0">
                <a:latin typeface="Calibri"/>
                <a:cs typeface="Times New Roman"/>
              </a:rPr>
            </a:br>
            <a:r>
              <a:rPr lang="en-US" sz="2400" dirty="0">
                <a:latin typeface="Calibri"/>
                <a:cs typeface="Times New Roman"/>
              </a:rPr>
              <a:t>2022. If 'truth' is contextual, contested and geographical, what are the implications for teaching critical digital literacy?</a:t>
            </a:r>
            <a:endParaRPr lang="en-US" sz="2400" dirty="0"/>
          </a:p>
        </p:txBody>
      </p:sp>
    </p:spTree>
    <p:extLst>
      <p:ext uri="{BB962C8B-B14F-4D97-AF65-F5344CB8AC3E}">
        <p14:creationId xmlns:p14="http://schemas.microsoft.com/office/powerpoint/2010/main" val="275604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DC82532-FD12-D716-A101-57ACB805C2D2}"/>
              </a:ext>
            </a:extLst>
          </p:cNvPr>
          <p:cNvSpPr txBox="1"/>
          <p:nvPr/>
        </p:nvSpPr>
        <p:spPr>
          <a:xfrm>
            <a:off x="-439838" y="286439"/>
            <a:ext cx="5254906" cy="6370975"/>
          </a:xfrm>
          <a:prstGeom prst="rect">
            <a:avLst/>
          </a:prstGeom>
          <a:noFill/>
        </p:spPr>
        <p:txBody>
          <a:bodyPr wrap="square" rtlCol="0">
            <a:spAutoFit/>
          </a:bodyPr>
          <a:lstStyle/>
          <a:p>
            <a:pPr lvl="2"/>
            <a:br>
              <a:rPr lang="en-US" sz="2400" dirty="0"/>
            </a:br>
            <a:r>
              <a:rPr lang="en-US" sz="2400" dirty="0">
                <a:latin typeface="Calibri"/>
                <a:cs typeface="Calibri"/>
              </a:rPr>
              <a:t>1990 </a:t>
            </a:r>
            <a:r>
              <a:rPr lang="en-GB" sz="2400" dirty="0">
                <a:effectLst/>
                <a:latin typeface="Calibri"/>
                <a:ea typeface="Times New Roman" panose="02020603050405020304" pitchFamily="18" charset="0"/>
                <a:cs typeface="Times New Roman"/>
              </a:rPr>
              <a:t>Tim Berners-Lee sets up the </a:t>
            </a:r>
            <a:r>
              <a:rPr lang="en-GB" sz="2400" dirty="0" err="1">
                <a:effectLst/>
                <a:latin typeface="Calibri"/>
                <a:ea typeface="Times New Roman" panose="02020603050405020304" pitchFamily="18" charset="0"/>
                <a:cs typeface="Times New Roman"/>
              </a:rPr>
              <a:t>WorldWideWeb</a:t>
            </a:r>
            <a:r>
              <a:rPr lang="en-GB" sz="2400" dirty="0">
                <a:effectLst/>
                <a:latin typeface="Calibri"/>
                <a:ea typeface="Times New Roman" panose="02020603050405020304" pitchFamily="18" charset="0"/>
                <a:cs typeface="Times New Roman"/>
              </a:rPr>
              <a:t> with the intention of creating a platform for ‘the free and open worldwide exchange of information’ (Berners-Lee and </a:t>
            </a:r>
            <a:r>
              <a:rPr lang="en-GB" sz="2400" dirty="0" err="1">
                <a:effectLst/>
                <a:latin typeface="Calibri"/>
                <a:ea typeface="Times New Roman" panose="02020603050405020304" pitchFamily="18" charset="0"/>
                <a:cs typeface="Times New Roman"/>
              </a:rPr>
              <a:t>Cailliau</a:t>
            </a:r>
            <a:r>
              <a:rPr lang="en-GB" sz="2400" dirty="0">
                <a:effectLst/>
                <a:latin typeface="Calibri"/>
                <a:ea typeface="Times New Roman" panose="02020603050405020304" pitchFamily="18" charset="0"/>
                <a:cs typeface="Times New Roman"/>
              </a:rPr>
              <a:t>, 1990).</a:t>
            </a:r>
            <a:br>
              <a:rPr lang="en-GB" sz="2400" dirty="0">
                <a:effectLst/>
                <a:latin typeface="Calibri" panose="020F0502020204030204" pitchFamily="34" charset="0"/>
                <a:ea typeface="Times New Roman" panose="02020603050405020304" pitchFamily="18" charset="0"/>
                <a:cs typeface="Times New Roman" panose="02020603050405020304" pitchFamily="18" charset="0"/>
              </a:rPr>
            </a:br>
            <a:br>
              <a:rPr lang="en-US" sz="2400" dirty="0">
                <a:latin typeface="Calibri"/>
                <a:ea typeface="Times New Roman" panose="02020603050405020304" pitchFamily="18" charset="0"/>
                <a:cs typeface="Times New Roman"/>
              </a:rPr>
            </a:br>
            <a:r>
              <a:rPr lang="en-US" sz="2400" dirty="0">
                <a:effectLst/>
                <a:latin typeface="Calibri"/>
                <a:ea typeface="Times New Roman" panose="02020603050405020304" pitchFamily="18" charset="0"/>
                <a:cs typeface="Times New Roman"/>
              </a:rPr>
              <a:t>2018</a:t>
            </a:r>
            <a:r>
              <a:rPr lang="en-US" sz="2400" dirty="0">
                <a:latin typeface="Calibri"/>
                <a:ea typeface="Times New Roman" panose="02020603050405020304" pitchFamily="18" charset="0"/>
                <a:cs typeface="Times New Roman"/>
              </a:rPr>
              <a:t> </a:t>
            </a:r>
            <a:r>
              <a:rPr lang="en-US" sz="2400" dirty="0">
                <a:effectLst/>
                <a:latin typeface="Calibri"/>
                <a:ea typeface="Times New Roman" panose="02020603050405020304" pitchFamily="18" charset="0"/>
                <a:cs typeface="Times New Roman"/>
              </a:rPr>
              <a:t> Berners-Lee expresses alarm at three trends: ‘Fake news’, Personal surveillance, Cyber warfare (2018).</a:t>
            </a:r>
            <a:br>
              <a:rPr lang="en-US" sz="2400" dirty="0">
                <a:latin typeface="Calibri"/>
                <a:ea typeface="Times New Roman" panose="02020603050405020304" pitchFamily="18" charset="0"/>
                <a:cs typeface="Times New Roman"/>
              </a:rPr>
            </a:br>
            <a:br>
              <a:rPr lang="en-US" sz="2400" dirty="0">
                <a:latin typeface="Calibri"/>
                <a:cs typeface="Times New Roman"/>
              </a:rPr>
            </a:br>
            <a:r>
              <a:rPr lang="en-US" sz="2400" dirty="0">
                <a:latin typeface="Calibri"/>
                <a:cs typeface="Times New Roman"/>
              </a:rPr>
              <a:t>2022. If 'truth' is contextual, contested and geographical, what are the implications for teaching critical digital literacy?</a:t>
            </a:r>
            <a:endParaRPr lang="en-US" sz="2400" dirty="0"/>
          </a:p>
        </p:txBody>
      </p:sp>
      <p:pic>
        <p:nvPicPr>
          <p:cNvPr id="4" name="Picture 1" descr="Coggle5.png">
            <a:extLst>
              <a:ext uri="{FF2B5EF4-FFF2-40B4-BE49-F238E27FC236}">
                <a16:creationId xmlns:a16="http://schemas.microsoft.com/office/drawing/2014/main" id="{B7BC7A2B-0919-B700-EAAB-373E4FF766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00967" y="1333500"/>
            <a:ext cx="6805134" cy="453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a:extLst>
              <a:ext uri="{FF2B5EF4-FFF2-40B4-BE49-F238E27FC236}">
                <a16:creationId xmlns:a16="http://schemas.microsoft.com/office/drawing/2014/main" id="{FFA94715-9EDE-5CEB-3E25-15656221B5A5}"/>
              </a:ext>
            </a:extLst>
          </p:cNvPr>
          <p:cNvSpPr txBox="1">
            <a:spLocks noChangeArrowheads="1"/>
          </p:cNvSpPr>
          <p:nvPr/>
        </p:nvSpPr>
        <p:spPr bwMode="auto">
          <a:xfrm>
            <a:off x="5368712" y="1628880"/>
            <a:ext cx="6459845" cy="369332"/>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Arial" panose="020B0604020202020204" pitchFamily="34" charset="0"/>
              </a:rPr>
              <a:t>How have researchers explored students’ Internet searching?</a:t>
            </a:r>
          </a:p>
        </p:txBody>
      </p:sp>
    </p:spTree>
    <p:extLst>
      <p:ext uri="{BB962C8B-B14F-4D97-AF65-F5344CB8AC3E}">
        <p14:creationId xmlns:p14="http://schemas.microsoft.com/office/powerpoint/2010/main" val="1759147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1" descr="Coggle5.png">
            <a:extLst>
              <a:ext uri="{FF2B5EF4-FFF2-40B4-BE49-F238E27FC236}">
                <a16:creationId xmlns:a16="http://schemas.microsoft.com/office/drawing/2014/main" id="{B7BC7A2B-0919-B700-EAAB-373E4FF766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199" y="-411450"/>
            <a:ext cx="10912702" cy="726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a:extLst>
              <a:ext uri="{FF2B5EF4-FFF2-40B4-BE49-F238E27FC236}">
                <a16:creationId xmlns:a16="http://schemas.microsoft.com/office/drawing/2014/main" id="{FFA94715-9EDE-5CEB-3E25-15656221B5A5}"/>
              </a:ext>
            </a:extLst>
          </p:cNvPr>
          <p:cNvSpPr txBox="1">
            <a:spLocks noChangeArrowheads="1"/>
          </p:cNvSpPr>
          <p:nvPr/>
        </p:nvSpPr>
        <p:spPr bwMode="auto">
          <a:xfrm>
            <a:off x="3133006" y="409680"/>
            <a:ext cx="6459845" cy="369332"/>
          </a:xfrm>
          <a:prstGeom prst="rect">
            <a:avLst/>
          </a:prstGeom>
          <a:ln/>
        </p:spPr>
        <p:style>
          <a:lnRef idx="2">
            <a:schemeClr val="accent2"/>
          </a:lnRef>
          <a:fillRef idx="1">
            <a:schemeClr val="lt1"/>
          </a:fillRef>
          <a:effectRef idx="0">
            <a:schemeClr val="accent2"/>
          </a:effectRef>
          <a:fontRef idx="minor">
            <a:schemeClr val="dk1"/>
          </a:fontRef>
        </p:style>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Arial" panose="020B0604020202020204" pitchFamily="34" charset="0"/>
              </a:rPr>
              <a:t>How have researchers explored students’ Internet searching?</a:t>
            </a:r>
          </a:p>
        </p:txBody>
      </p:sp>
    </p:spTree>
    <p:extLst>
      <p:ext uri="{BB962C8B-B14F-4D97-AF65-F5344CB8AC3E}">
        <p14:creationId xmlns:p14="http://schemas.microsoft.com/office/powerpoint/2010/main" val="1470752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1">
            <a:extLst>
              <a:ext uri="{FF2B5EF4-FFF2-40B4-BE49-F238E27FC236}">
                <a16:creationId xmlns:a16="http://schemas.microsoft.com/office/drawing/2014/main" id="{C814E0FF-6712-3184-ED81-4E8A3DB7BED6}"/>
              </a:ext>
            </a:extLst>
          </p:cNvPr>
          <p:cNvSpPr txBox="1">
            <a:spLocks noChangeArrowheads="1"/>
          </p:cNvSpPr>
          <p:nvPr/>
        </p:nvSpPr>
        <p:spPr bwMode="auto">
          <a:xfrm>
            <a:off x="5163996" y="3300198"/>
            <a:ext cx="6119203" cy="3046988"/>
          </a:xfrm>
          <a:prstGeom prst="rect">
            <a:avLst/>
          </a:prstGeom>
          <a:solidFill>
            <a:srgbClr val="D0F9FF"/>
          </a:solidFill>
          <a:ln w="12700">
            <a:gradFill flip="none" rotWithShape="1">
              <a:gsLst>
                <a:gs pos="0">
                  <a:srgbClr val="000000"/>
                </a:gs>
                <a:gs pos="100000">
                  <a:srgbClr val="FFFFFF"/>
                </a:gs>
              </a:gsLst>
              <a:path path="circle">
                <a:fillToRect l="100000" t="100000"/>
              </a:path>
              <a:tileRect r="-100000" b="-100000"/>
            </a:gradFill>
            <a:miter lim="800000"/>
            <a:headEnd/>
            <a:tailEnd/>
          </a:ln>
          <a:effectLst>
            <a:glow rad="63500">
              <a:srgbClr val="FF0000">
                <a:alpha val="58000"/>
              </a:srgbClr>
            </a:glow>
            <a:softEdge rad="76200"/>
          </a:effectLst>
        </p:spPr>
        <p:txBody>
          <a:bodyPr wrap="square">
            <a:spAutoFit/>
          </a:bodyPr>
          <a:lstStyle>
            <a:lvl1pPr eaLnBrk="0" hangingPunct="0">
              <a:defRPr sz="2800" i="1">
                <a:solidFill>
                  <a:schemeClr val="tx1"/>
                </a:solidFill>
                <a:latin typeface="Times New Roman" charset="0"/>
                <a:ea typeface="ＭＳ Ｐゴシック" charset="0"/>
                <a:cs typeface="ＭＳ Ｐゴシック" charset="0"/>
              </a:defRPr>
            </a:lvl1pPr>
            <a:lvl2pPr marL="742950" indent="-285750" eaLnBrk="0" hangingPunct="0">
              <a:defRPr sz="2800" i="1">
                <a:solidFill>
                  <a:schemeClr val="tx1"/>
                </a:solidFill>
                <a:latin typeface="Times New Roman" charset="0"/>
                <a:ea typeface="ＭＳ Ｐゴシック" charset="0"/>
              </a:defRPr>
            </a:lvl2pPr>
            <a:lvl3pPr marL="1143000" indent="-228600" eaLnBrk="0" hangingPunct="0">
              <a:defRPr sz="2800" i="1">
                <a:solidFill>
                  <a:schemeClr val="tx1"/>
                </a:solidFill>
                <a:latin typeface="Times New Roman" charset="0"/>
                <a:ea typeface="ＭＳ Ｐゴシック" charset="0"/>
              </a:defRPr>
            </a:lvl3pPr>
            <a:lvl4pPr marL="1600200" indent="-228600" eaLnBrk="0" hangingPunct="0">
              <a:defRPr sz="2800" i="1">
                <a:solidFill>
                  <a:schemeClr val="tx1"/>
                </a:solidFill>
                <a:latin typeface="Times New Roman" charset="0"/>
                <a:ea typeface="ＭＳ Ｐゴシック" charset="0"/>
              </a:defRPr>
            </a:lvl4pPr>
            <a:lvl5pPr marL="2057400" indent="-228600" eaLnBrk="0" hangingPunct="0">
              <a:defRPr sz="2800" i="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i="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i="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i="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i="1">
                <a:solidFill>
                  <a:schemeClr val="tx1"/>
                </a:solidFill>
                <a:latin typeface="Times New Roman" charset="0"/>
                <a:ea typeface="ＭＳ Ｐゴシック" charset="0"/>
              </a:defRPr>
            </a:lvl9pPr>
          </a:lstStyle>
          <a:p>
            <a:pPr eaLnBrk="1" hangingPunct="1">
              <a:defRPr/>
            </a:pPr>
            <a:r>
              <a:rPr lang="en-US" sz="2400" i="0" dirty="0"/>
              <a:t>Google now searches 25 billion websites that lead to hundreds of billions of web pages</a:t>
            </a:r>
          </a:p>
          <a:p>
            <a:pPr eaLnBrk="1" hangingPunct="1">
              <a:defRPr/>
            </a:pPr>
            <a:r>
              <a:rPr lang="en-US" sz="2400" i="0" dirty="0"/>
              <a:t>- Google paid content gets 65% of clicks; unpaid content only 35%</a:t>
            </a:r>
          </a:p>
          <a:p>
            <a:pPr eaLnBrk="1" hangingPunct="1">
              <a:defRPr/>
            </a:pPr>
            <a:r>
              <a:rPr lang="en-US" sz="2400" i="0" dirty="0"/>
              <a:t>- 76% of all websites send tracker data via cookies to Google (generally sent to about 100+ companies unless you opt out)</a:t>
            </a:r>
          </a:p>
          <a:p>
            <a:pPr eaLnBrk="1" hangingPunct="1">
              <a:defRPr/>
            </a:pPr>
            <a:r>
              <a:rPr lang="en-US" sz="2400" i="0" dirty="0"/>
              <a:t>- 95% of web searches end on p. 1</a:t>
            </a:r>
          </a:p>
        </p:txBody>
      </p:sp>
      <p:sp>
        <p:nvSpPr>
          <p:cNvPr id="5" name="TextBox 1">
            <a:extLst>
              <a:ext uri="{FF2B5EF4-FFF2-40B4-BE49-F238E27FC236}">
                <a16:creationId xmlns:a16="http://schemas.microsoft.com/office/drawing/2014/main" id="{2E0C65E7-96B2-A742-6A01-4C1E310AC498}"/>
              </a:ext>
            </a:extLst>
          </p:cNvPr>
          <p:cNvSpPr txBox="1">
            <a:spLocks noChangeArrowheads="1"/>
          </p:cNvSpPr>
          <p:nvPr/>
        </p:nvSpPr>
        <p:spPr bwMode="auto">
          <a:xfrm>
            <a:off x="1076499" y="424738"/>
            <a:ext cx="4608512" cy="1569660"/>
          </a:xfrm>
          <a:prstGeom prst="rect">
            <a:avLst/>
          </a:prstGeom>
          <a:solidFill>
            <a:srgbClr val="D0F9FF"/>
          </a:solidFill>
          <a:ln w="12700">
            <a:solidFill>
              <a:srgbClr val="00B050"/>
            </a:solidFill>
            <a:miter lim="800000"/>
            <a:headEnd/>
            <a:tailEnd/>
          </a:ln>
          <a:effectLst>
            <a:glow rad="63500">
              <a:srgbClr val="3366FF">
                <a:alpha val="58000"/>
              </a:srgbClr>
            </a:glow>
            <a:softEdge rad="76200"/>
          </a:effectLst>
        </p:spPr>
        <p:txBody>
          <a:bodyPr>
            <a:spAutoFit/>
          </a:bodyPr>
          <a:lstStyle>
            <a:lvl1pPr eaLnBrk="0" hangingPunct="0">
              <a:defRPr sz="2800" i="1">
                <a:solidFill>
                  <a:schemeClr val="tx1"/>
                </a:solidFill>
                <a:latin typeface="Times New Roman" charset="0"/>
                <a:ea typeface="ＭＳ Ｐゴシック" charset="0"/>
                <a:cs typeface="ＭＳ Ｐゴシック" charset="0"/>
              </a:defRPr>
            </a:lvl1pPr>
            <a:lvl2pPr marL="742950" indent="-285750" eaLnBrk="0" hangingPunct="0">
              <a:defRPr sz="2800" i="1">
                <a:solidFill>
                  <a:schemeClr val="tx1"/>
                </a:solidFill>
                <a:latin typeface="Times New Roman" charset="0"/>
                <a:ea typeface="ＭＳ Ｐゴシック" charset="0"/>
              </a:defRPr>
            </a:lvl2pPr>
            <a:lvl3pPr marL="1143000" indent="-228600" eaLnBrk="0" hangingPunct="0">
              <a:defRPr sz="2800" i="1">
                <a:solidFill>
                  <a:schemeClr val="tx1"/>
                </a:solidFill>
                <a:latin typeface="Times New Roman" charset="0"/>
                <a:ea typeface="ＭＳ Ｐゴシック" charset="0"/>
              </a:defRPr>
            </a:lvl3pPr>
            <a:lvl4pPr marL="1600200" indent="-228600" eaLnBrk="0" hangingPunct="0">
              <a:defRPr sz="2800" i="1">
                <a:solidFill>
                  <a:schemeClr val="tx1"/>
                </a:solidFill>
                <a:latin typeface="Times New Roman" charset="0"/>
                <a:ea typeface="ＭＳ Ｐゴシック" charset="0"/>
              </a:defRPr>
            </a:lvl4pPr>
            <a:lvl5pPr marL="2057400" indent="-228600" eaLnBrk="0" hangingPunct="0">
              <a:defRPr sz="2800" i="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i="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i="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i="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i="1">
                <a:solidFill>
                  <a:schemeClr val="tx1"/>
                </a:solidFill>
                <a:latin typeface="Times New Roman" charset="0"/>
                <a:ea typeface="ＭＳ Ｐゴシック" charset="0"/>
              </a:defRPr>
            </a:lvl9pPr>
          </a:lstStyle>
          <a:p>
            <a:pPr eaLnBrk="1" hangingPunct="1">
              <a:defRPr/>
            </a:pPr>
            <a:r>
              <a:rPr lang="en-US" sz="2400" i="0" dirty="0"/>
              <a:t>Tim Berners-Lee hoped that the Internet would be a liberating, safe, open and authoritative learning environment. However…</a:t>
            </a:r>
          </a:p>
        </p:txBody>
      </p:sp>
      <p:pic>
        <p:nvPicPr>
          <p:cNvPr id="6" name="Picture 14">
            <a:extLst>
              <a:ext uri="{FF2B5EF4-FFF2-40B4-BE49-F238E27FC236}">
                <a16:creationId xmlns:a16="http://schemas.microsoft.com/office/drawing/2014/main" id="{7F354A0C-3BC3-4D9F-6C27-D1313801CEBF}"/>
              </a:ext>
            </a:extLst>
          </p:cNvPr>
          <p:cNvPicPr>
            <a:picLocks noChangeAspect="1"/>
          </p:cNvPicPr>
          <p:nvPr/>
        </p:nvPicPr>
        <p:blipFill>
          <a:blip r:embed="rId2">
            <a:extLst>
              <a:ext uri="{28A0092B-C50C-407E-A947-70E740481C1C}">
                <a14:useLocalDpi xmlns:a14="http://schemas.microsoft.com/office/drawing/2010/main" val="0"/>
              </a:ext>
            </a:extLst>
          </a:blip>
          <a:srcRect l="-22803" t="-2428" r="22803" b="2428"/>
          <a:stretch>
            <a:fillRect/>
          </a:stretch>
        </p:blipFill>
        <p:spPr bwMode="auto">
          <a:xfrm>
            <a:off x="1489770" y="3427004"/>
            <a:ext cx="2765425" cy="203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E246EB8C-BFC9-F209-66B1-9BAE860285B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4599" y="843110"/>
            <a:ext cx="1960562" cy="19462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495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DC82532-FD12-D716-A101-57ACB805C2D2}"/>
              </a:ext>
            </a:extLst>
          </p:cNvPr>
          <p:cNvSpPr txBox="1"/>
          <p:nvPr/>
        </p:nvSpPr>
        <p:spPr>
          <a:xfrm>
            <a:off x="-439838" y="286439"/>
            <a:ext cx="5254906" cy="2308324"/>
          </a:xfrm>
          <a:prstGeom prst="rect">
            <a:avLst/>
          </a:prstGeom>
          <a:noFill/>
        </p:spPr>
        <p:txBody>
          <a:bodyPr wrap="square" rtlCol="0">
            <a:spAutoFit/>
          </a:bodyPr>
          <a:lstStyle/>
          <a:p>
            <a:pPr lvl="2"/>
            <a:br>
              <a:rPr lang="en-US" sz="2400" dirty="0"/>
            </a:br>
            <a:br>
              <a:rPr lang="en-US" sz="2400" dirty="0">
                <a:latin typeface="Calibri"/>
                <a:cs typeface="Times New Roman"/>
              </a:rPr>
            </a:br>
            <a:r>
              <a:rPr lang="en-US" sz="2400" dirty="0">
                <a:latin typeface="Calibri"/>
                <a:cs typeface="Times New Roman"/>
              </a:rPr>
              <a:t>2022. If 'truth' is contextual, contested and geographical, what are the implications for teaching critical digital literacy?</a:t>
            </a:r>
            <a:endParaRPr lang="en-US" sz="2400" dirty="0"/>
          </a:p>
        </p:txBody>
      </p:sp>
      <p:pic>
        <p:nvPicPr>
          <p:cNvPr id="4" name="Picture 6" descr="Graphical user interface&#10;&#10;Description automatically generated">
            <a:extLst>
              <a:ext uri="{FF2B5EF4-FFF2-40B4-BE49-F238E27FC236}">
                <a16:creationId xmlns:a16="http://schemas.microsoft.com/office/drawing/2014/main" id="{2D9A19F9-63A2-81B2-BCF2-8BE21A1D0584}"/>
              </a:ext>
            </a:extLst>
          </p:cNvPr>
          <p:cNvPicPr>
            <a:picLocks noChangeAspect="1"/>
          </p:cNvPicPr>
          <p:nvPr/>
        </p:nvPicPr>
        <p:blipFill>
          <a:blip r:embed="rId3"/>
          <a:stretch>
            <a:fillRect/>
          </a:stretch>
        </p:blipFill>
        <p:spPr>
          <a:xfrm>
            <a:off x="4873964" y="578928"/>
            <a:ext cx="7143365" cy="5982648"/>
          </a:xfrm>
          <a:prstGeom prst="rect">
            <a:avLst/>
          </a:prstGeom>
        </p:spPr>
      </p:pic>
    </p:spTree>
    <p:extLst>
      <p:ext uri="{BB962C8B-B14F-4D97-AF65-F5344CB8AC3E}">
        <p14:creationId xmlns:p14="http://schemas.microsoft.com/office/powerpoint/2010/main" val="2235374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6" descr="Graphical user interface&#10;&#10;Description automatically generated">
            <a:extLst>
              <a:ext uri="{FF2B5EF4-FFF2-40B4-BE49-F238E27FC236}">
                <a16:creationId xmlns:a16="http://schemas.microsoft.com/office/drawing/2014/main" id="{2D9A19F9-63A2-81B2-BCF2-8BE21A1D0584}"/>
              </a:ext>
            </a:extLst>
          </p:cNvPr>
          <p:cNvPicPr>
            <a:picLocks noChangeAspect="1"/>
          </p:cNvPicPr>
          <p:nvPr/>
        </p:nvPicPr>
        <p:blipFill>
          <a:blip r:embed="rId2"/>
          <a:stretch>
            <a:fillRect/>
          </a:stretch>
        </p:blipFill>
        <p:spPr>
          <a:xfrm>
            <a:off x="1714075" y="0"/>
            <a:ext cx="8263302" cy="6920608"/>
          </a:xfrm>
          <a:prstGeom prst="rect">
            <a:avLst/>
          </a:prstGeom>
        </p:spPr>
      </p:pic>
    </p:spTree>
    <p:extLst>
      <p:ext uri="{BB962C8B-B14F-4D97-AF65-F5344CB8AC3E}">
        <p14:creationId xmlns:p14="http://schemas.microsoft.com/office/powerpoint/2010/main" val="1046860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DC82532-FD12-D716-A101-57ACB805C2D2}"/>
              </a:ext>
            </a:extLst>
          </p:cNvPr>
          <p:cNvSpPr txBox="1"/>
          <p:nvPr/>
        </p:nvSpPr>
        <p:spPr>
          <a:xfrm>
            <a:off x="521464" y="286438"/>
            <a:ext cx="11046247" cy="523220"/>
          </a:xfrm>
          <a:prstGeom prst="rect">
            <a:avLst/>
          </a:prstGeom>
          <a:noFill/>
        </p:spPr>
        <p:txBody>
          <a:bodyPr wrap="square" rtlCol="0">
            <a:spAutoFit/>
          </a:bodyPr>
          <a:lstStyle/>
          <a:p>
            <a:pPr lvl="1"/>
            <a:r>
              <a:rPr lang="en-US" sz="2800" dirty="0"/>
              <a:t>What is the goal of Critical Digital Literacy?</a:t>
            </a:r>
          </a:p>
        </p:txBody>
      </p:sp>
      <p:pic>
        <p:nvPicPr>
          <p:cNvPr id="5" name="Picture 4" descr="A screenshot of a web page&#10;&#10;Description automatically generated">
            <a:extLst>
              <a:ext uri="{FF2B5EF4-FFF2-40B4-BE49-F238E27FC236}">
                <a16:creationId xmlns:a16="http://schemas.microsoft.com/office/drawing/2014/main" id="{FDC8835C-156C-978D-6020-0E24FA01FF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779" y="1014457"/>
            <a:ext cx="6604441" cy="5441358"/>
          </a:xfrm>
          <a:prstGeom prst="rect">
            <a:avLst/>
          </a:prstGeom>
        </p:spPr>
      </p:pic>
    </p:spTree>
    <p:extLst>
      <p:ext uri="{BB962C8B-B14F-4D97-AF65-F5344CB8AC3E}">
        <p14:creationId xmlns:p14="http://schemas.microsoft.com/office/powerpoint/2010/main" val="2983674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451AFD0-82C9-966F-8A57-3EB3BBEC9F6F}"/>
              </a:ext>
            </a:extLst>
          </p:cNvPr>
          <p:cNvSpPr txBox="1"/>
          <p:nvPr/>
        </p:nvSpPr>
        <p:spPr>
          <a:xfrm>
            <a:off x="370390" y="286439"/>
            <a:ext cx="3703899" cy="1569660"/>
          </a:xfrm>
          <a:prstGeom prst="rect">
            <a:avLst/>
          </a:prstGeom>
          <a:noFill/>
        </p:spPr>
        <p:txBody>
          <a:bodyPr wrap="square" rtlCol="0">
            <a:spAutoFit/>
          </a:bodyPr>
          <a:lstStyle/>
          <a:p>
            <a:r>
              <a:rPr lang="en-GB" sz="2400" dirty="0">
                <a:solidFill>
                  <a:schemeClr val="bg1">
                    <a:lumMod val="50000"/>
                  </a:schemeClr>
                </a:solidFill>
                <a:effectLst/>
                <a:latin typeface="Calibri"/>
                <a:ea typeface="Times New Roman" panose="02020603050405020304" pitchFamily="18" charset="0"/>
                <a:cs typeface="Times New Roman"/>
              </a:rPr>
              <a:t>Tim Berners-Lee creates a platform for ‘the free and open worldwide exchange of</a:t>
            </a:r>
            <a:r>
              <a:rPr lang="en-GB" sz="2400" dirty="0">
                <a:effectLst/>
                <a:latin typeface="Calibri"/>
                <a:ea typeface="Times New Roman" panose="02020603050405020304" pitchFamily="18" charset="0"/>
                <a:cs typeface="Times New Roman"/>
              </a:rPr>
              <a:t> </a:t>
            </a:r>
            <a:r>
              <a:rPr lang="en-GB" sz="2400" b="1" dirty="0">
                <a:effectLst/>
                <a:latin typeface="Calibri"/>
                <a:ea typeface="Times New Roman" panose="02020603050405020304" pitchFamily="18" charset="0"/>
                <a:cs typeface="Times New Roman"/>
              </a:rPr>
              <a:t>information</a:t>
            </a:r>
            <a:r>
              <a:rPr lang="en-GB" sz="2400" dirty="0">
                <a:effectLst/>
                <a:latin typeface="Calibri"/>
                <a:ea typeface="Times New Roman" panose="02020603050405020304" pitchFamily="18" charset="0"/>
                <a:cs typeface="Times New Roman"/>
              </a:rPr>
              <a:t>’</a:t>
            </a:r>
            <a:endParaRPr lang="en-US" sz="2400" dirty="0"/>
          </a:p>
        </p:txBody>
      </p:sp>
      <p:pic>
        <p:nvPicPr>
          <p:cNvPr id="6" name="Picture 5">
            <a:extLst>
              <a:ext uri="{FF2B5EF4-FFF2-40B4-BE49-F238E27FC236}">
                <a16:creationId xmlns:a16="http://schemas.microsoft.com/office/drawing/2014/main" id="{BCD3B0AD-97D7-7878-58BE-B881522E01D1}"/>
              </a:ext>
            </a:extLst>
          </p:cNvPr>
          <p:cNvPicPr>
            <a:picLocks noChangeAspect="1"/>
          </p:cNvPicPr>
          <p:nvPr/>
        </p:nvPicPr>
        <p:blipFill>
          <a:blip r:embed="rId2"/>
          <a:stretch>
            <a:fillRect/>
          </a:stretch>
        </p:blipFill>
        <p:spPr>
          <a:xfrm>
            <a:off x="2368550" y="2024605"/>
            <a:ext cx="7454900" cy="609600"/>
          </a:xfrm>
          <a:prstGeom prst="rect">
            <a:avLst/>
          </a:prstGeom>
        </p:spPr>
      </p:pic>
      <p:sp>
        <p:nvSpPr>
          <p:cNvPr id="7" name="TextBox 6">
            <a:extLst>
              <a:ext uri="{FF2B5EF4-FFF2-40B4-BE49-F238E27FC236}">
                <a16:creationId xmlns:a16="http://schemas.microsoft.com/office/drawing/2014/main" id="{17AD4DE1-60D5-9476-9B8D-C626F315F70A}"/>
              </a:ext>
            </a:extLst>
          </p:cNvPr>
          <p:cNvSpPr txBox="1"/>
          <p:nvPr/>
        </p:nvSpPr>
        <p:spPr>
          <a:xfrm>
            <a:off x="696410" y="2967335"/>
            <a:ext cx="3703899" cy="461665"/>
          </a:xfrm>
          <a:prstGeom prst="rect">
            <a:avLst/>
          </a:prstGeom>
          <a:noFill/>
        </p:spPr>
        <p:txBody>
          <a:bodyPr wrap="square" rtlCol="0">
            <a:spAutoFit/>
          </a:bodyPr>
          <a:lstStyle/>
          <a:p>
            <a:r>
              <a:rPr lang="en-GB" sz="2400" dirty="0">
                <a:solidFill>
                  <a:schemeClr val="bg1">
                    <a:lumMod val="50000"/>
                  </a:schemeClr>
                </a:solidFill>
                <a:effectLst/>
                <a:latin typeface="Calibri"/>
                <a:ea typeface="Times New Roman" panose="02020603050405020304" pitchFamily="18" charset="0"/>
                <a:cs typeface="Times New Roman"/>
              </a:rPr>
              <a:t>Our final goal…</a:t>
            </a:r>
            <a:endParaRPr lang="en-US" sz="2400" dirty="0"/>
          </a:p>
        </p:txBody>
      </p:sp>
      <p:sp>
        <p:nvSpPr>
          <p:cNvPr id="9" name="TextBox 8">
            <a:extLst>
              <a:ext uri="{FF2B5EF4-FFF2-40B4-BE49-F238E27FC236}">
                <a16:creationId xmlns:a16="http://schemas.microsoft.com/office/drawing/2014/main" id="{800AC7CE-D995-F02F-9DA9-04E7B9E0BEC7}"/>
              </a:ext>
            </a:extLst>
          </p:cNvPr>
          <p:cNvSpPr txBox="1"/>
          <p:nvPr/>
        </p:nvSpPr>
        <p:spPr>
          <a:xfrm>
            <a:off x="7791693" y="2967334"/>
            <a:ext cx="3703899" cy="461665"/>
          </a:xfrm>
          <a:prstGeom prst="rect">
            <a:avLst/>
          </a:prstGeom>
          <a:noFill/>
        </p:spPr>
        <p:txBody>
          <a:bodyPr wrap="square" rtlCol="0">
            <a:spAutoFit/>
          </a:bodyPr>
          <a:lstStyle/>
          <a:p>
            <a:r>
              <a:rPr lang="en-GB" sz="2400" dirty="0">
                <a:solidFill>
                  <a:schemeClr val="bg1">
                    <a:lumMod val="50000"/>
                  </a:schemeClr>
                </a:solidFill>
                <a:effectLst/>
                <a:latin typeface="Calibri"/>
                <a:ea typeface="Times New Roman" panose="02020603050405020304" pitchFamily="18" charset="0"/>
                <a:cs typeface="Times New Roman"/>
              </a:rPr>
              <a:t>… is knowledge</a:t>
            </a:r>
            <a:endParaRPr lang="en-US" sz="2400" dirty="0"/>
          </a:p>
        </p:txBody>
      </p:sp>
      <p:cxnSp>
        <p:nvCxnSpPr>
          <p:cNvPr id="11" name="Straight Arrow Connector 10">
            <a:extLst>
              <a:ext uri="{FF2B5EF4-FFF2-40B4-BE49-F238E27FC236}">
                <a16:creationId xmlns:a16="http://schemas.microsoft.com/office/drawing/2014/main" id="{BD4411F8-04C3-EC29-58EA-41E9081385DA}"/>
              </a:ext>
            </a:extLst>
          </p:cNvPr>
          <p:cNvCxnSpPr>
            <a:cxnSpLocks/>
          </p:cNvCxnSpPr>
          <p:nvPr/>
        </p:nvCxnSpPr>
        <p:spPr>
          <a:xfrm flipH="1">
            <a:off x="2986268" y="2692769"/>
            <a:ext cx="1083198" cy="36294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2E1D921C-0FD5-5143-08B1-5B9B9C0E6CDB}"/>
              </a:ext>
            </a:extLst>
          </p:cNvPr>
          <p:cNvCxnSpPr>
            <a:cxnSpLocks/>
          </p:cNvCxnSpPr>
          <p:nvPr/>
        </p:nvCxnSpPr>
        <p:spPr>
          <a:xfrm>
            <a:off x="7895864" y="2671257"/>
            <a:ext cx="1039792" cy="29607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50784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451AFD0-82C9-966F-8A57-3EB3BBEC9F6F}"/>
              </a:ext>
            </a:extLst>
          </p:cNvPr>
          <p:cNvSpPr txBox="1"/>
          <p:nvPr/>
        </p:nvSpPr>
        <p:spPr>
          <a:xfrm>
            <a:off x="370390" y="286439"/>
            <a:ext cx="3703899" cy="1569660"/>
          </a:xfrm>
          <a:prstGeom prst="rect">
            <a:avLst/>
          </a:prstGeom>
          <a:noFill/>
        </p:spPr>
        <p:txBody>
          <a:bodyPr wrap="square" rtlCol="0">
            <a:spAutoFit/>
          </a:bodyPr>
          <a:lstStyle/>
          <a:p>
            <a:r>
              <a:rPr lang="en-GB" sz="2400" dirty="0">
                <a:solidFill>
                  <a:schemeClr val="bg1">
                    <a:lumMod val="50000"/>
                  </a:schemeClr>
                </a:solidFill>
                <a:effectLst/>
                <a:latin typeface="Calibri"/>
                <a:ea typeface="Times New Roman" panose="02020603050405020304" pitchFamily="18" charset="0"/>
                <a:cs typeface="Times New Roman"/>
              </a:rPr>
              <a:t>Tim Berners-Lee creates a platform for ‘the free and open worldwide exchange of</a:t>
            </a:r>
            <a:r>
              <a:rPr lang="en-GB" sz="2400" dirty="0">
                <a:effectLst/>
                <a:latin typeface="Calibri"/>
                <a:ea typeface="Times New Roman" panose="02020603050405020304" pitchFamily="18" charset="0"/>
                <a:cs typeface="Times New Roman"/>
              </a:rPr>
              <a:t> </a:t>
            </a:r>
            <a:r>
              <a:rPr lang="en-GB" sz="2400" b="1" dirty="0">
                <a:effectLst/>
                <a:latin typeface="Calibri"/>
                <a:ea typeface="Times New Roman" panose="02020603050405020304" pitchFamily="18" charset="0"/>
                <a:cs typeface="Times New Roman"/>
              </a:rPr>
              <a:t>information</a:t>
            </a:r>
            <a:r>
              <a:rPr lang="en-GB" sz="2400" dirty="0">
                <a:effectLst/>
                <a:latin typeface="Calibri"/>
                <a:ea typeface="Times New Roman" panose="02020603050405020304" pitchFamily="18" charset="0"/>
                <a:cs typeface="Times New Roman"/>
              </a:rPr>
              <a:t>’</a:t>
            </a:r>
            <a:endParaRPr lang="en-US" sz="2400" dirty="0"/>
          </a:p>
        </p:txBody>
      </p:sp>
      <p:pic>
        <p:nvPicPr>
          <p:cNvPr id="6" name="Picture 5">
            <a:extLst>
              <a:ext uri="{FF2B5EF4-FFF2-40B4-BE49-F238E27FC236}">
                <a16:creationId xmlns:a16="http://schemas.microsoft.com/office/drawing/2014/main" id="{BCD3B0AD-97D7-7878-58BE-B881522E01D1}"/>
              </a:ext>
            </a:extLst>
          </p:cNvPr>
          <p:cNvPicPr>
            <a:picLocks noChangeAspect="1"/>
          </p:cNvPicPr>
          <p:nvPr/>
        </p:nvPicPr>
        <p:blipFill>
          <a:blip r:embed="rId3"/>
          <a:stretch>
            <a:fillRect/>
          </a:stretch>
        </p:blipFill>
        <p:spPr>
          <a:xfrm>
            <a:off x="2368550" y="2024605"/>
            <a:ext cx="7454900" cy="609600"/>
          </a:xfrm>
          <a:prstGeom prst="rect">
            <a:avLst/>
          </a:prstGeom>
        </p:spPr>
      </p:pic>
      <p:cxnSp>
        <p:nvCxnSpPr>
          <p:cNvPr id="11" name="Straight Arrow Connector 10">
            <a:extLst>
              <a:ext uri="{FF2B5EF4-FFF2-40B4-BE49-F238E27FC236}">
                <a16:creationId xmlns:a16="http://schemas.microsoft.com/office/drawing/2014/main" id="{BD4411F8-04C3-EC29-58EA-41E9081385DA}"/>
              </a:ext>
            </a:extLst>
          </p:cNvPr>
          <p:cNvCxnSpPr>
            <a:cxnSpLocks/>
          </p:cNvCxnSpPr>
          <p:nvPr/>
        </p:nvCxnSpPr>
        <p:spPr>
          <a:xfrm flipH="1">
            <a:off x="2986268" y="2692769"/>
            <a:ext cx="1083198" cy="36294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2E1D921C-0FD5-5143-08B1-5B9B9C0E6CDB}"/>
              </a:ext>
            </a:extLst>
          </p:cNvPr>
          <p:cNvCxnSpPr>
            <a:cxnSpLocks/>
          </p:cNvCxnSpPr>
          <p:nvPr/>
        </p:nvCxnSpPr>
        <p:spPr>
          <a:xfrm>
            <a:off x="7895864" y="2671257"/>
            <a:ext cx="1039792" cy="29607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4" name="TextBox 3">
            <a:extLst>
              <a:ext uri="{FF2B5EF4-FFF2-40B4-BE49-F238E27FC236}">
                <a16:creationId xmlns:a16="http://schemas.microsoft.com/office/drawing/2014/main" id="{760089F5-DEDE-6608-0A7A-4790BF4FDD21}"/>
              </a:ext>
            </a:extLst>
          </p:cNvPr>
          <p:cNvSpPr txBox="1"/>
          <p:nvPr/>
        </p:nvSpPr>
        <p:spPr>
          <a:xfrm>
            <a:off x="185195" y="3187143"/>
            <a:ext cx="11821610" cy="3847207"/>
          </a:xfrm>
          <a:prstGeom prst="rect">
            <a:avLst/>
          </a:prstGeom>
          <a:noFill/>
        </p:spPr>
        <p:txBody>
          <a:bodyPr wrap="square" rtlCol="0">
            <a:spAutoFit/>
          </a:bodyPr>
          <a:lstStyle/>
          <a:p>
            <a:pPr algn="l"/>
            <a:r>
              <a:rPr lang="en-GB" sz="2000" b="0" i="0" dirty="0">
                <a:solidFill>
                  <a:srgbClr val="424242"/>
                </a:solidFill>
                <a:effectLst/>
                <a:highlight>
                  <a:srgbClr val="FFFFFF"/>
                </a:highlight>
                <a:latin typeface="Source Sans Pro" panose="020B0503030403020204" pitchFamily="34" charset="0"/>
              </a:rPr>
              <a:t>‘Truth’ may be provisional, but some things we have learned from research:</a:t>
            </a:r>
          </a:p>
          <a:p>
            <a:pPr algn="l"/>
            <a:endParaRPr lang="en-GB" sz="20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r>
              <a:rPr lang="en-GB" sz="2000" b="0" i="0" dirty="0">
                <a:solidFill>
                  <a:srgbClr val="424242"/>
                </a:solidFill>
                <a:effectLst/>
                <a:highlight>
                  <a:srgbClr val="FFFFFF"/>
                </a:highlight>
                <a:latin typeface="Source Sans Pro" panose="020B0503030403020204" pitchFamily="34" charset="0"/>
              </a:rPr>
              <a:t>Every user of the Internet needs to develop and apply critical digital literacy</a:t>
            </a:r>
          </a:p>
          <a:p>
            <a:pPr lvl="1">
              <a:buFont typeface="Arial" panose="020B0604020202020204" pitchFamily="34" charset="0"/>
              <a:buChar char="•"/>
            </a:pPr>
            <a:endParaRPr lang="en-GB" sz="20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r>
              <a:rPr lang="en-GB" sz="2000" b="0" i="0" dirty="0">
                <a:solidFill>
                  <a:srgbClr val="424242"/>
                </a:solidFill>
                <a:effectLst/>
                <a:highlight>
                  <a:srgbClr val="FFFFFF"/>
                </a:highlight>
                <a:latin typeface="Source Sans Pro" panose="020B0503030403020204" pitchFamily="34" charset="0"/>
              </a:rPr>
              <a:t>Critical digital literacy can be taught: students in elementary schools are perfectly capable of applying    	rules such as “Be alert! Be suspicious!”, “Read between the lines,” “Make late decisions,” 	“Integrate information across sources,” and “Make joint decisions”</a:t>
            </a:r>
          </a:p>
          <a:p>
            <a:pPr lvl="1">
              <a:buFont typeface="Arial" panose="020B0604020202020204" pitchFamily="34" charset="0"/>
              <a:buChar char="•"/>
            </a:pPr>
            <a:endParaRPr lang="en-GB" sz="20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r>
              <a:rPr lang="en-GB" sz="2000" b="0" i="0" dirty="0">
                <a:solidFill>
                  <a:srgbClr val="424242"/>
                </a:solidFill>
                <a:effectLst/>
                <a:highlight>
                  <a:srgbClr val="FFFFFF"/>
                </a:highlight>
                <a:latin typeface="Source Sans Pro" panose="020B0503030403020204" pitchFamily="34" charset="0"/>
              </a:rPr>
              <a:t>Students working in groups can learn critical digital literacy collaboratively- they model it for each other</a:t>
            </a:r>
          </a:p>
          <a:p>
            <a:pPr lvl="1">
              <a:buFont typeface="Arial" panose="020B0604020202020204" pitchFamily="34" charset="0"/>
              <a:buChar char="•"/>
            </a:pPr>
            <a:endParaRPr lang="en-GB" sz="20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r>
              <a:rPr lang="en-GB" sz="2000" b="0" i="0" dirty="0">
                <a:solidFill>
                  <a:srgbClr val="424242"/>
                </a:solidFill>
                <a:effectLst/>
                <a:highlight>
                  <a:srgbClr val="FFFFFF"/>
                </a:highlight>
                <a:latin typeface="Source Sans Pro" panose="020B0503030403020204" pitchFamily="34" charset="0"/>
              </a:rPr>
              <a:t>Dialogue and uncertainty are the enemies of dogmatism and authoritarianism</a:t>
            </a:r>
          </a:p>
          <a:p>
            <a:endParaRPr lang="en-US" sz="2400" dirty="0"/>
          </a:p>
        </p:txBody>
      </p:sp>
    </p:spTree>
    <p:extLst>
      <p:ext uri="{BB962C8B-B14F-4D97-AF65-F5344CB8AC3E}">
        <p14:creationId xmlns:p14="http://schemas.microsoft.com/office/powerpoint/2010/main" val="2580263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5126A49-8608-741C-1585-8B54BF4C1680}"/>
              </a:ext>
            </a:extLst>
          </p:cNvPr>
          <p:cNvSpPr txBox="1"/>
          <p:nvPr/>
        </p:nvSpPr>
        <p:spPr>
          <a:xfrm>
            <a:off x="564266" y="520775"/>
            <a:ext cx="9621456" cy="6001643"/>
          </a:xfrm>
          <a:prstGeom prst="rect">
            <a:avLst/>
          </a:prstGeom>
          <a:noFill/>
        </p:spPr>
        <p:txBody>
          <a:bodyPr wrap="square">
            <a:spAutoFit/>
          </a:bodyPr>
          <a:lstStyle/>
          <a:p>
            <a:pPr algn="l"/>
            <a:r>
              <a:rPr lang="en-GB" sz="2400" b="0" i="0" dirty="0">
                <a:solidFill>
                  <a:srgbClr val="424242"/>
                </a:solidFill>
                <a:effectLst/>
                <a:highlight>
                  <a:srgbClr val="FFFFFF"/>
                </a:highlight>
                <a:latin typeface="Source Sans Pro" panose="020B0503030403020204" pitchFamily="34" charset="0"/>
              </a:rPr>
              <a:t>Are iPhones the enemy?</a:t>
            </a:r>
          </a:p>
          <a:p>
            <a:pPr algn="l"/>
            <a:endParaRPr lang="en-GB" sz="24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r>
              <a:rPr lang="en-GB" sz="2400" b="0" i="0" dirty="0">
                <a:solidFill>
                  <a:srgbClr val="424242"/>
                </a:solidFill>
                <a:effectLst/>
                <a:highlight>
                  <a:srgbClr val="FFFFFF"/>
                </a:highlight>
                <a:latin typeface="Source Sans Pro" panose="020B0503030403020204" pitchFamily="34" charset="0"/>
              </a:rPr>
              <a:t>No- dogmatism and a lack of criticality are the enemy</a:t>
            </a:r>
          </a:p>
          <a:p>
            <a:pPr lvl="1">
              <a:buFont typeface="Arial" panose="020B0604020202020204" pitchFamily="34" charset="0"/>
              <a:buChar char="•"/>
            </a:pPr>
            <a:r>
              <a:rPr lang="en-GB" sz="2400" dirty="0">
                <a:solidFill>
                  <a:srgbClr val="424242"/>
                </a:solidFill>
                <a:highlight>
                  <a:srgbClr val="FFFFFF"/>
                </a:highlight>
                <a:latin typeface="Source Sans Pro" panose="020B0503030403020204" pitchFamily="34" charset="0"/>
              </a:rPr>
              <a:t>Agencies that try to mislead are the enemy </a:t>
            </a:r>
            <a:endParaRPr lang="en-GB" sz="24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endParaRPr lang="en-GB" sz="2400" b="0" i="0" dirty="0">
              <a:solidFill>
                <a:srgbClr val="424242"/>
              </a:solidFill>
              <a:effectLst/>
              <a:highlight>
                <a:srgbClr val="FFFFFF"/>
              </a:highlight>
              <a:latin typeface="Source Sans Pro" panose="020B0503030403020204" pitchFamily="34" charset="0"/>
            </a:endParaRPr>
          </a:p>
          <a:p>
            <a:r>
              <a:rPr lang="en-GB" sz="2400" b="0" i="0" dirty="0">
                <a:solidFill>
                  <a:srgbClr val="424242"/>
                </a:solidFill>
                <a:effectLst/>
                <a:highlight>
                  <a:srgbClr val="FFFFFF"/>
                </a:highlight>
                <a:latin typeface="Source Sans Pro" panose="020B0503030403020204" pitchFamily="34" charset="0"/>
              </a:rPr>
              <a:t>Is Artificial Intelligence the enemy?</a:t>
            </a:r>
          </a:p>
          <a:p>
            <a:pPr lvl="1">
              <a:buFont typeface="Arial" panose="020B0604020202020204" pitchFamily="34" charset="0"/>
              <a:buChar char="•"/>
            </a:pPr>
            <a:endParaRPr lang="en-GB" sz="24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r>
              <a:rPr lang="en-GB" sz="2400" b="0" i="0" dirty="0">
                <a:solidFill>
                  <a:srgbClr val="424242"/>
                </a:solidFill>
                <a:effectLst/>
                <a:highlight>
                  <a:srgbClr val="FFFFFF"/>
                </a:highlight>
                <a:latin typeface="Source Sans Pro" panose="020B0503030403020204" pitchFamily="34" charset="0"/>
              </a:rPr>
              <a:t>No- AI wil</a:t>
            </a:r>
            <a:r>
              <a:rPr lang="en-GB" sz="2400" dirty="0">
                <a:solidFill>
                  <a:srgbClr val="424242"/>
                </a:solidFill>
                <a:highlight>
                  <a:srgbClr val="FFFFFF"/>
                </a:highlight>
                <a:latin typeface="Source Sans Pro" panose="020B0503030403020204" pitchFamily="34" charset="0"/>
              </a:rPr>
              <a:t>l continue to enrich (and save) our lives</a:t>
            </a:r>
            <a:endParaRPr lang="en-GB" sz="24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endParaRPr lang="en-GB" sz="24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r>
              <a:rPr lang="en-GB" sz="2400" b="0" i="0" dirty="0">
                <a:solidFill>
                  <a:srgbClr val="424242"/>
                </a:solidFill>
                <a:effectLst/>
                <a:highlight>
                  <a:srgbClr val="FFFFFF"/>
                </a:highlight>
                <a:latin typeface="Source Sans Pro" panose="020B0503030403020204" pitchFamily="34" charset="0"/>
              </a:rPr>
              <a:t>Teachers can use ChatGPT as an ally- humans are more creative than ChatGPT</a:t>
            </a:r>
          </a:p>
          <a:p>
            <a:pPr lvl="1">
              <a:buFont typeface="Arial" panose="020B0604020202020204" pitchFamily="34" charset="0"/>
              <a:buChar char="•"/>
            </a:pPr>
            <a:endParaRPr lang="en-GB" sz="2400" dirty="0">
              <a:solidFill>
                <a:srgbClr val="424242"/>
              </a:solidFill>
              <a:highlight>
                <a:srgbClr val="FFFFFF"/>
              </a:highlight>
              <a:latin typeface="Source Sans Pro" panose="020B0503030403020204" pitchFamily="34" charset="0"/>
            </a:endParaRPr>
          </a:p>
          <a:p>
            <a:pPr lvl="1">
              <a:buFont typeface="Arial" panose="020B0604020202020204" pitchFamily="34" charset="0"/>
              <a:buChar char="•"/>
            </a:pPr>
            <a:r>
              <a:rPr lang="en-GB" sz="2400" b="0" i="0" dirty="0">
                <a:solidFill>
                  <a:srgbClr val="424242"/>
                </a:solidFill>
                <a:effectLst/>
                <a:highlight>
                  <a:srgbClr val="FFFFFF"/>
                </a:highlight>
                <a:latin typeface="Source Sans Pro" panose="020B0503030403020204" pitchFamily="34" charset="0"/>
              </a:rPr>
              <a:t>ChatGPT isn’t as clever as a human- it doesn’t understand </a:t>
            </a:r>
            <a:r>
              <a:rPr lang="en-GB" sz="2400" b="0" i="1" dirty="0">
                <a:solidFill>
                  <a:srgbClr val="424242"/>
                </a:solidFill>
                <a:effectLst/>
                <a:highlight>
                  <a:srgbClr val="FFFFFF"/>
                </a:highlight>
                <a:latin typeface="Source Sans Pro" panose="020B0503030403020204" pitchFamily="34" charset="0"/>
              </a:rPr>
              <a:t>The Onion</a:t>
            </a:r>
            <a:r>
              <a:rPr lang="en-GB" sz="2400" b="0" i="0" dirty="0">
                <a:solidFill>
                  <a:srgbClr val="424242"/>
                </a:solidFill>
                <a:effectLst/>
                <a:highlight>
                  <a:srgbClr val="FFFFFF"/>
                </a:highlight>
                <a:latin typeface="Source Sans Pro" panose="020B0503030403020204" pitchFamily="34" charset="0"/>
              </a:rPr>
              <a:t>: 	</a:t>
            </a:r>
            <a:r>
              <a:rPr lang="en-GB" sz="2400" i="0" dirty="0">
                <a:solidFill>
                  <a:srgbClr val="000000"/>
                </a:solidFill>
                <a:effectLst/>
                <a:highlight>
                  <a:srgbClr val="FFFFFF"/>
                </a:highlight>
                <a:latin typeface="Georgia" panose="02040502050405020303" pitchFamily="18" charset="0"/>
              </a:rPr>
              <a:t>Yellowstone Bison Gores Woman Who Refused To Delete 	Unflattering Photograph</a:t>
            </a:r>
          </a:p>
          <a:p>
            <a:endParaRPr lang="en-US" sz="2400" dirty="0"/>
          </a:p>
        </p:txBody>
      </p:sp>
    </p:spTree>
    <p:extLst>
      <p:ext uri="{BB962C8B-B14F-4D97-AF65-F5344CB8AC3E}">
        <p14:creationId xmlns:p14="http://schemas.microsoft.com/office/powerpoint/2010/main" val="1708387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F9CAD5-7735-DB31-9423-6B8C034A7860}"/>
              </a:ext>
            </a:extLst>
          </p:cNvPr>
          <p:cNvSpPr/>
          <p:nvPr/>
        </p:nvSpPr>
        <p:spPr>
          <a:xfrm>
            <a:off x="0" y="0"/>
            <a:ext cx="12192000" cy="6858000"/>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5126A49-8608-741C-1585-8B54BF4C1680}"/>
              </a:ext>
            </a:extLst>
          </p:cNvPr>
          <p:cNvSpPr txBox="1"/>
          <p:nvPr/>
        </p:nvSpPr>
        <p:spPr>
          <a:xfrm>
            <a:off x="564266" y="520775"/>
            <a:ext cx="9621456" cy="6494085"/>
          </a:xfrm>
          <a:prstGeom prst="rect">
            <a:avLst/>
          </a:prstGeom>
          <a:noFill/>
        </p:spPr>
        <p:txBody>
          <a:bodyPr wrap="square">
            <a:spAutoFit/>
          </a:bodyPr>
          <a:lstStyle/>
          <a:p>
            <a:pPr lvl="1"/>
            <a:endParaRPr lang="en-GB" sz="2000" b="0" i="0" dirty="0">
              <a:solidFill>
                <a:srgbClr val="424242"/>
              </a:solidFill>
              <a:effectLst/>
              <a:highlight>
                <a:srgbClr val="FFFFFF"/>
              </a:highlight>
              <a:latin typeface="Source Sans Pro" panose="020B0503030403020204" pitchFamily="34" charset="0"/>
            </a:endParaRPr>
          </a:p>
          <a:p>
            <a:pPr lvl="1">
              <a:buFont typeface="Arial" panose="020B0604020202020204" pitchFamily="34" charset="0"/>
              <a:buChar char="•"/>
            </a:pPr>
            <a:endParaRPr lang="en-GB" sz="2000" dirty="0">
              <a:solidFill>
                <a:srgbClr val="424242"/>
              </a:solidFill>
              <a:highlight>
                <a:srgbClr val="FFFFFF"/>
              </a:highlight>
              <a:latin typeface="Source Sans Pro" panose="020B0503030403020204" pitchFamily="34" charset="0"/>
            </a:endParaRPr>
          </a:p>
          <a:p>
            <a:pPr algn="thaiDist"/>
            <a:r>
              <a:rPr lang="en-GB" sz="3200" b="0" i="0" dirty="0">
                <a:solidFill>
                  <a:srgbClr val="424242"/>
                </a:solidFill>
                <a:effectLst/>
                <a:highlight>
                  <a:srgbClr val="FFFFFF"/>
                </a:highlight>
                <a:latin typeface="Source Sans Pro" panose="020B0503030403020204" pitchFamily="34" charset="0"/>
              </a:rPr>
              <a:t>What are the most crucial tools that teachers have for developing criticality?</a:t>
            </a:r>
          </a:p>
          <a:p>
            <a:pPr algn="thaiDist"/>
            <a:endParaRPr lang="en-GB" sz="3200" dirty="0">
              <a:solidFill>
                <a:srgbClr val="424242"/>
              </a:solidFill>
              <a:highlight>
                <a:srgbClr val="FFFFFF"/>
              </a:highlight>
              <a:latin typeface="Source Sans Pro" panose="020B0503030403020204" pitchFamily="34" charset="0"/>
            </a:endParaRPr>
          </a:p>
          <a:p>
            <a:pPr marL="800100" lvl="1" indent="-342900" algn="thaiDist">
              <a:buFont typeface="Arial" panose="020B0604020202020204" pitchFamily="34" charset="0"/>
              <a:buChar char="•"/>
            </a:pPr>
            <a:r>
              <a:rPr lang="en-GB" sz="3200" b="0" i="0" dirty="0">
                <a:solidFill>
                  <a:srgbClr val="424242"/>
                </a:solidFill>
                <a:effectLst/>
                <a:highlight>
                  <a:srgbClr val="FFFFFF"/>
                </a:highlight>
                <a:latin typeface="Source Sans Pro" panose="020B0503030403020204" pitchFamily="34" charset="0"/>
              </a:rPr>
              <a:t>Dialogue, discussion, accepting uncertainty, and modelling criticality for others</a:t>
            </a:r>
          </a:p>
          <a:p>
            <a:pPr marL="800100" lvl="1" indent="-342900" algn="thaiDist">
              <a:buFont typeface="Arial" panose="020B0604020202020204" pitchFamily="34" charset="0"/>
              <a:buChar char="•"/>
            </a:pPr>
            <a:endParaRPr lang="en-GB" sz="3200" dirty="0">
              <a:solidFill>
                <a:srgbClr val="424242"/>
              </a:solidFill>
              <a:highlight>
                <a:srgbClr val="FFFFFF"/>
              </a:highlight>
              <a:latin typeface="Source Sans Pro" panose="020B0503030403020204" pitchFamily="34" charset="0"/>
            </a:endParaRPr>
          </a:p>
          <a:p>
            <a:pPr marL="800100" lvl="1" indent="-342900" algn="thaiDist">
              <a:buFont typeface="Arial" panose="020B0604020202020204" pitchFamily="34" charset="0"/>
              <a:buChar char="•"/>
            </a:pPr>
            <a:r>
              <a:rPr lang="en-GB" sz="3200" b="0" i="0" dirty="0">
                <a:solidFill>
                  <a:srgbClr val="424242"/>
                </a:solidFill>
                <a:effectLst/>
                <a:highlight>
                  <a:srgbClr val="FFFFFF"/>
                </a:highlight>
                <a:latin typeface="Source Sans Pro" panose="020B0503030403020204" pitchFamily="34" charset="0"/>
              </a:rPr>
              <a:t>The most crucial tools are our own students:</a:t>
            </a:r>
          </a:p>
          <a:p>
            <a:pPr marL="800100" lvl="1" indent="-342900" algn="thaiDist">
              <a:buFont typeface="Arial" panose="020B0604020202020204" pitchFamily="34" charset="0"/>
              <a:buChar char="•"/>
            </a:pPr>
            <a:endParaRPr lang="en-GB" sz="3200" dirty="0">
              <a:solidFill>
                <a:srgbClr val="424242"/>
              </a:solidFill>
              <a:highlight>
                <a:srgbClr val="FFFFFF"/>
              </a:highlight>
              <a:latin typeface="Source Sans Pro" panose="020B0503030403020204" pitchFamily="34" charset="0"/>
            </a:endParaRPr>
          </a:p>
          <a:p>
            <a:pPr marL="1257300" lvl="2" indent="-342900" algn="thaiDist">
              <a:buFont typeface="Arial" panose="020B0604020202020204" pitchFamily="34" charset="0"/>
              <a:buChar char="•"/>
            </a:pPr>
            <a:r>
              <a:rPr lang="en-GB" sz="3200" b="0" i="0" dirty="0">
                <a:solidFill>
                  <a:srgbClr val="424242"/>
                </a:solidFill>
                <a:effectLst/>
                <a:highlight>
                  <a:srgbClr val="FFFFFF"/>
                </a:highlight>
                <a:latin typeface="Source Sans Pro" panose="020B0503030403020204" pitchFamily="34" charset="0"/>
              </a:rPr>
              <a:t>Make them </a:t>
            </a:r>
            <a:r>
              <a:rPr lang="en-GB" sz="3200" b="1" i="0" dirty="0">
                <a:solidFill>
                  <a:srgbClr val="424242"/>
                </a:solidFill>
                <a:effectLst/>
                <a:highlight>
                  <a:srgbClr val="FFFFFF"/>
                </a:highlight>
                <a:latin typeface="Source Sans Pro" panose="020B0503030403020204" pitchFamily="34" charset="0"/>
              </a:rPr>
              <a:t>producers</a:t>
            </a:r>
            <a:r>
              <a:rPr lang="en-GB" sz="3200" b="0" i="0" dirty="0">
                <a:solidFill>
                  <a:srgbClr val="424242"/>
                </a:solidFill>
                <a:effectLst/>
                <a:highlight>
                  <a:srgbClr val="FFFFFF"/>
                </a:highlight>
                <a:latin typeface="Source Sans Pro" panose="020B0503030403020204" pitchFamily="34" charset="0"/>
              </a:rPr>
              <a:t> of knowledge</a:t>
            </a:r>
          </a:p>
          <a:p>
            <a:pPr marL="1257300" lvl="2" indent="-342900" algn="thaiDist">
              <a:buFont typeface="Arial" panose="020B0604020202020204" pitchFamily="34" charset="0"/>
              <a:buChar char="•"/>
            </a:pPr>
            <a:r>
              <a:rPr lang="en-GB" sz="3200" dirty="0">
                <a:solidFill>
                  <a:srgbClr val="424242"/>
                </a:solidFill>
                <a:highlight>
                  <a:srgbClr val="FFFFFF"/>
                </a:highlight>
                <a:latin typeface="Source Sans Pro" panose="020B0503030403020204" pitchFamily="34" charset="0"/>
              </a:rPr>
              <a:t>Give them </a:t>
            </a:r>
            <a:r>
              <a:rPr lang="en-GB" sz="3200" b="1" dirty="0">
                <a:solidFill>
                  <a:srgbClr val="424242"/>
                </a:solidFill>
                <a:highlight>
                  <a:srgbClr val="FFFFFF"/>
                </a:highlight>
                <a:latin typeface="Source Sans Pro" panose="020B0503030403020204" pitchFamily="34" charset="0"/>
              </a:rPr>
              <a:t>agency</a:t>
            </a:r>
          </a:p>
          <a:p>
            <a:pPr marL="1257300" lvl="2" indent="-342900" algn="thaiDist">
              <a:buFont typeface="Arial" panose="020B0604020202020204" pitchFamily="34" charset="0"/>
              <a:buChar char="•"/>
            </a:pPr>
            <a:r>
              <a:rPr lang="en-GB" sz="3200" b="0" i="0" dirty="0">
                <a:solidFill>
                  <a:srgbClr val="424242"/>
                </a:solidFill>
                <a:effectLst/>
                <a:highlight>
                  <a:srgbClr val="FFFFFF"/>
                </a:highlight>
                <a:latin typeface="Source Sans Pro" panose="020B0503030403020204" pitchFamily="34" charset="0"/>
              </a:rPr>
              <a:t>Make them </a:t>
            </a:r>
            <a:r>
              <a:rPr lang="en-GB" sz="3200" b="1" i="0" dirty="0">
                <a:solidFill>
                  <a:srgbClr val="424242"/>
                </a:solidFill>
                <a:effectLst/>
                <a:highlight>
                  <a:srgbClr val="FFFFFF"/>
                </a:highlight>
                <a:latin typeface="Source Sans Pro" panose="020B0503030403020204" pitchFamily="34" charset="0"/>
              </a:rPr>
              <a:t>co-producers of truth</a:t>
            </a:r>
          </a:p>
          <a:p>
            <a:endParaRPr lang="en-US" sz="2400" dirty="0"/>
          </a:p>
        </p:txBody>
      </p:sp>
    </p:spTree>
    <p:extLst>
      <p:ext uri="{BB962C8B-B14F-4D97-AF65-F5344CB8AC3E}">
        <p14:creationId xmlns:p14="http://schemas.microsoft.com/office/powerpoint/2010/main" val="1266795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58"/>
        <p:cNvGrpSpPr/>
        <p:nvPr/>
      </p:nvGrpSpPr>
      <p:grpSpPr>
        <a:xfrm>
          <a:off x="0" y="0"/>
          <a:ext cx="0" cy="0"/>
          <a:chOff x="0" y="0"/>
          <a:chExt cx="0" cy="0"/>
        </a:xfrm>
      </p:grpSpPr>
      <p:sp>
        <p:nvSpPr>
          <p:cNvPr id="3" name="Rectangle 2">
            <a:extLst>
              <a:ext uri="{FF2B5EF4-FFF2-40B4-BE49-F238E27FC236}">
                <a16:creationId xmlns:a16="http://schemas.microsoft.com/office/drawing/2014/main" id="{6459ED3C-5D78-9129-4B19-11E5901F5540}"/>
              </a:ext>
            </a:extLst>
          </p:cNvPr>
          <p:cNvSpPr/>
          <p:nvPr/>
        </p:nvSpPr>
        <p:spPr>
          <a:xfrm>
            <a:off x="0" y="0"/>
            <a:ext cx="12192000" cy="6858000"/>
          </a:xfrm>
          <a:prstGeom prst="rect">
            <a:avLst/>
          </a:prstGeom>
          <a:solidFill>
            <a:srgbClr val="FFC9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540D9C0-F46F-EC4F-0041-20878748FB55}"/>
              </a:ext>
            </a:extLst>
          </p:cNvPr>
          <p:cNvSpPr/>
          <p:nvPr/>
        </p:nvSpPr>
        <p:spPr>
          <a:xfrm>
            <a:off x="914053" y="1045771"/>
            <a:ext cx="8033657" cy="3252651"/>
          </a:xfrm>
          <a:prstGeom prst="rect">
            <a:avLst/>
          </a:prstGeom>
          <a:solidFill>
            <a:srgbClr val="FFD0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accent6">
                    <a:lumMod val="75000"/>
                  </a:schemeClr>
                </a:solidFill>
              </a:rPr>
              <a:t>Thank you!</a:t>
            </a:r>
          </a:p>
          <a:p>
            <a:pPr algn="ctr"/>
            <a:endParaRPr lang="en-US" sz="6000" b="1" dirty="0">
              <a:solidFill>
                <a:schemeClr val="accent6">
                  <a:lumMod val="75000"/>
                </a:schemeClr>
              </a:solidFill>
            </a:endParaRPr>
          </a:p>
          <a:p>
            <a:pPr algn="ctr"/>
            <a:r>
              <a:rPr lang="el-GR" sz="6000" b="1" dirty="0">
                <a:solidFill>
                  <a:schemeClr val="accent6">
                    <a:lumMod val="75000"/>
                  </a:schemeClr>
                </a:solidFill>
              </a:rPr>
              <a:t>Ευχαριστώ</a:t>
            </a:r>
            <a:endParaRPr lang="en-US" sz="6000" b="1" dirty="0">
              <a:solidFill>
                <a:schemeClr val="accent6">
                  <a:lumMod val="75000"/>
                </a:schemeClr>
              </a:solidFill>
            </a:endParaRPr>
          </a:p>
          <a:p>
            <a:pPr algn="ctr"/>
            <a:endParaRPr lang="en-GB" b="1" dirty="0">
              <a:solidFill>
                <a:schemeClr val="accent6">
                  <a:lumMod val="75000"/>
                </a:schemeClr>
              </a:solidFill>
            </a:endParaRPr>
          </a:p>
        </p:txBody>
      </p:sp>
      <p:sp>
        <p:nvSpPr>
          <p:cNvPr id="6" name="Textfeld 1">
            <a:extLst>
              <a:ext uri="{FF2B5EF4-FFF2-40B4-BE49-F238E27FC236}">
                <a16:creationId xmlns:a16="http://schemas.microsoft.com/office/drawing/2014/main" id="{6981AEAD-7748-55A7-8A12-353C5FE81BFC}"/>
              </a:ext>
            </a:extLst>
          </p:cNvPr>
          <p:cNvSpPr txBox="1"/>
          <p:nvPr/>
        </p:nvSpPr>
        <p:spPr>
          <a:xfrm>
            <a:off x="154863" y="4444577"/>
            <a:ext cx="11784588" cy="1754326"/>
          </a:xfrm>
          <a:prstGeom prst="rect">
            <a:avLst/>
          </a:prstGeom>
          <a:noFill/>
        </p:spPr>
        <p:txBody>
          <a:bodyPr wrap="square" rtlCol="0">
            <a:spAutoFit/>
          </a:bodyPr>
          <a:lstStyle/>
          <a:p>
            <a:endParaRPr lang="de-DE" sz="800" b="1" dirty="0">
              <a:latin typeface="Segoe UI" panose="020B0502040204020203" pitchFamily="34" charset="0"/>
              <a:ea typeface="Segoe UI" panose="020B0502040204020203" pitchFamily="34" charset="0"/>
              <a:cs typeface="Segoe UI" panose="020B0502040204020203" pitchFamily="34" charset="0"/>
            </a:endParaRPr>
          </a:p>
          <a:p>
            <a:endParaRPr lang="de-DE" sz="2000" b="1" dirty="0">
              <a:latin typeface="Segoe UI" panose="020B0502040204020203" pitchFamily="34" charset="0"/>
              <a:ea typeface="Segoe UI" panose="020B0502040204020203" pitchFamily="34" charset="0"/>
              <a:cs typeface="Segoe UI" panose="020B0502040204020203" pitchFamily="34" charset="0"/>
            </a:endParaRPr>
          </a:p>
          <a:p>
            <a:endParaRPr lang="de-DE" sz="2000" b="1" dirty="0">
              <a:latin typeface="Segoe UI" panose="020B0502040204020203" pitchFamily="34" charset="0"/>
              <a:ea typeface="Segoe UI" panose="020B0502040204020203" pitchFamily="34" charset="0"/>
              <a:cs typeface="Segoe UI" panose="020B0502040204020203" pitchFamily="34" charset="0"/>
            </a:endParaRPr>
          </a:p>
          <a:p>
            <a:endParaRPr lang="de-DE" sz="2000" b="1" dirty="0">
              <a:latin typeface="Segoe UI" panose="020B0502040204020203" pitchFamily="34" charset="0"/>
              <a:ea typeface="Segoe UI" panose="020B0502040204020203" pitchFamily="34" charset="0"/>
              <a:cs typeface="Segoe UI" panose="020B0502040204020203" pitchFamily="34" charset="0"/>
            </a:endParaRPr>
          </a:p>
          <a:p>
            <a:r>
              <a:rPr lang="de-DE" sz="3200" b="1" dirty="0">
                <a:latin typeface="Segoe UI" panose="020B0502040204020203" pitchFamily="34" charset="0"/>
                <a:ea typeface="Segoe UI" panose="020B0502040204020203" pitchFamily="34" charset="0"/>
                <a:cs typeface="Segoe UI" panose="020B0502040204020203" pitchFamily="34" charset="0"/>
              </a:rPr>
              <a:t>Colin Harrison     </a:t>
            </a:r>
            <a:r>
              <a:rPr lang="de-DE" sz="3200" b="1" u="sng" dirty="0" err="1">
                <a:solidFill>
                  <a:srgbClr val="0070C0"/>
                </a:solidFill>
                <a:latin typeface="Segoe UI" panose="020B0502040204020203" pitchFamily="34" charset="0"/>
                <a:ea typeface="Segoe UI" panose="020B0502040204020203" pitchFamily="34" charset="0"/>
                <a:cs typeface="Segoe UI" panose="020B0502040204020203" pitchFamily="34" charset="0"/>
              </a:rPr>
              <a:t>colin.harrison@nottingham.ac.uk</a:t>
            </a:r>
            <a:endParaRPr lang="de-DE" sz="3200" b="1" u="sng" dirty="0">
              <a:solidFill>
                <a:srgbClr val="0070C0"/>
              </a:solidFill>
              <a:latin typeface="Segoe UI" panose="020B0502040204020203" pitchFamily="34" charset="0"/>
              <a:ea typeface="Segoe UI" panose="020B0502040204020203" pitchFamily="34" charset="0"/>
              <a:cs typeface="Segoe UI" panose="020B0502040204020203" pitchFamily="34" charset="0"/>
            </a:endParaRPr>
          </a:p>
          <a:p>
            <a:endParaRPr lang="de-DE" sz="800" b="1" dirty="0">
              <a:latin typeface="Segoe UI" panose="020B0502040204020203" pitchFamily="34" charset="0"/>
              <a:ea typeface="Segoe UI" panose="020B0502040204020203" pitchFamily="34" charset="0"/>
              <a:cs typeface="Segoe UI" panose="020B0502040204020203" pitchFamily="34" charset="0"/>
            </a:endParaRPr>
          </a:p>
        </p:txBody>
      </p:sp>
      <p:pic>
        <p:nvPicPr>
          <p:cNvPr id="5" name="Picture 4" descr="Icon&#10;&#10;Description automatically generated with medium confidence">
            <a:extLst>
              <a:ext uri="{FF2B5EF4-FFF2-40B4-BE49-F238E27FC236}">
                <a16:creationId xmlns:a16="http://schemas.microsoft.com/office/drawing/2014/main" id="{4E499E24-B319-A854-14A8-A905E3C7C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1671" y="229796"/>
            <a:ext cx="2287780" cy="1631950"/>
          </a:xfrm>
          <a:prstGeom prst="rect">
            <a:avLst/>
          </a:prstGeom>
        </p:spPr>
      </p:pic>
    </p:spTree>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LINET Fonts">
      <a:majorFont>
        <a:latin typeface="Open Sans"/>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LINET Fonts">
      <a:majorFont>
        <a:latin typeface="Open Sans"/>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14412</TotalTime>
  <Words>681</Words>
  <Application>Microsoft Macintosh PowerPoint</Application>
  <PresentationFormat>Widescreen</PresentationFormat>
  <Paragraphs>75</Paragraphs>
  <Slides>14</Slides>
  <Notes>3</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14</vt:i4>
      </vt:variant>
    </vt:vector>
  </HeadingPairs>
  <TitlesOfParts>
    <vt:vector size="28" baseType="lpstr">
      <vt:lpstr>Arial</vt:lpstr>
      <vt:lpstr>Calibri</vt:lpstr>
      <vt:lpstr>Calibri Light</vt:lpstr>
      <vt:lpstr>Georgia</vt:lpstr>
      <vt:lpstr>Microsoft Sans Serif</vt:lpstr>
      <vt:lpstr>Open Sans</vt:lpstr>
      <vt:lpstr>Open Sans Extrabold</vt:lpstr>
      <vt:lpstr>Segoe UI</vt:lpstr>
      <vt:lpstr>Source Sans Pro</vt:lpstr>
      <vt:lpstr>Times New Roman</vt:lpstr>
      <vt:lpstr>1_Custom Design</vt:lpstr>
      <vt:lpstr>Custom Design</vt:lpstr>
      <vt:lpstr>3_Custom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ELINET GENERAL PRESENTATION</dc:title>
  <dc:creator>Christine</dc:creator>
  <cp:lastModifiedBy>Colin Harrison</cp:lastModifiedBy>
  <cp:revision>461</cp:revision>
  <dcterms:created xsi:type="dcterms:W3CDTF">2015-03-19T10:46:29Z</dcterms:created>
  <dcterms:modified xsi:type="dcterms:W3CDTF">2024-06-24T09:40:11Z</dcterms:modified>
</cp:coreProperties>
</file>