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0"/>
  </p:notesMasterIdLst>
  <p:sldIdLst>
    <p:sldId id="257" r:id="rId2"/>
    <p:sldId id="294" r:id="rId3"/>
    <p:sldId id="295" r:id="rId4"/>
    <p:sldId id="369" r:id="rId5"/>
    <p:sldId id="370" r:id="rId6"/>
    <p:sldId id="296" r:id="rId7"/>
    <p:sldId id="364" r:id="rId8"/>
    <p:sldId id="363" r:id="rId9"/>
    <p:sldId id="287" r:id="rId10"/>
    <p:sldId id="365" r:id="rId11"/>
    <p:sldId id="366" r:id="rId12"/>
    <p:sldId id="367" r:id="rId13"/>
    <p:sldId id="303" r:id="rId14"/>
    <p:sldId id="300" r:id="rId15"/>
    <p:sldId id="319" r:id="rId16"/>
    <p:sldId id="263" r:id="rId17"/>
    <p:sldId id="362" r:id="rId18"/>
    <p:sldId id="258" r:id="rId19"/>
    <p:sldId id="267" r:id="rId20"/>
    <p:sldId id="306" r:id="rId21"/>
    <p:sldId id="316" r:id="rId22"/>
    <p:sldId id="308" r:id="rId23"/>
    <p:sldId id="309" r:id="rId24"/>
    <p:sldId id="310" r:id="rId25"/>
    <p:sldId id="311" r:id="rId26"/>
    <p:sldId id="313" r:id="rId27"/>
    <p:sldId id="314" r:id="rId28"/>
    <p:sldId id="315" r:id="rId29"/>
    <p:sldId id="317" r:id="rId30"/>
    <p:sldId id="318" r:id="rId31"/>
    <p:sldId id="268" r:id="rId32"/>
    <p:sldId id="272" r:id="rId33"/>
    <p:sldId id="320" r:id="rId34"/>
    <p:sldId id="322" r:id="rId35"/>
    <p:sldId id="323" r:id="rId36"/>
    <p:sldId id="324" r:id="rId37"/>
    <p:sldId id="325" r:id="rId38"/>
    <p:sldId id="326" r:id="rId39"/>
    <p:sldId id="327" r:id="rId40"/>
    <p:sldId id="298" r:id="rId41"/>
    <p:sldId id="328" r:id="rId42"/>
    <p:sldId id="329" r:id="rId43"/>
    <p:sldId id="321" r:id="rId44"/>
    <p:sldId id="330" r:id="rId45"/>
    <p:sldId id="337" r:id="rId46"/>
    <p:sldId id="338" r:id="rId47"/>
    <p:sldId id="339" r:id="rId48"/>
    <p:sldId id="340" r:id="rId49"/>
    <p:sldId id="343" r:id="rId50"/>
    <p:sldId id="344" r:id="rId51"/>
    <p:sldId id="341" r:id="rId52"/>
    <p:sldId id="332" r:id="rId53"/>
    <p:sldId id="333" r:id="rId54"/>
    <p:sldId id="345" r:id="rId55"/>
    <p:sldId id="334" r:id="rId56"/>
    <p:sldId id="335" r:id="rId57"/>
    <p:sldId id="347" r:id="rId58"/>
    <p:sldId id="353" r:id="rId59"/>
    <p:sldId id="354" r:id="rId60"/>
    <p:sldId id="355" r:id="rId61"/>
    <p:sldId id="356" r:id="rId62"/>
    <p:sldId id="357" r:id="rId63"/>
    <p:sldId id="358" r:id="rId64"/>
    <p:sldId id="359" r:id="rId65"/>
    <p:sldId id="360" r:id="rId66"/>
    <p:sldId id="361" r:id="rId67"/>
    <p:sldId id="292" r:id="rId68"/>
    <p:sldId id="299" r:id="rId6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0EB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58"/>
  </p:normalViewPr>
  <p:slideViewPr>
    <p:cSldViewPr snapToGrid="0">
      <p:cViewPr varScale="1">
        <p:scale>
          <a:sx n="120" d="100"/>
          <a:sy n="120" d="100"/>
        </p:scale>
        <p:origin x="80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B9A2B4-87CD-BA43-A546-0586911B892A}" type="datetimeFigureOut">
              <a:rPr lang="en-US" smtClean="0"/>
              <a:t>8/19/24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85A8BA-E152-1746-ADDF-C538F885B97B}" type="slidenum">
              <a:rPr lang="en-US" smtClean="0"/>
              <a:t>‹#›</a:t>
            </a:fld>
            <a:endParaRPr lang="en-US"/>
          </a:p>
        </p:txBody>
      </p:sp>
    </p:spTree>
    <p:extLst>
      <p:ext uri="{BB962C8B-B14F-4D97-AF65-F5344CB8AC3E}">
        <p14:creationId xmlns:p14="http://schemas.microsoft.com/office/powerpoint/2010/main" val="9717278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29dd60c303d_0_6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29dd60c303d_0_6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This timeline reflects my own personal journey to understand the overlapping nuances of critical reading rather than an entirely accurate historical timeline of the start and “end” of any particular way of thinking. Focus on informational text (rather than narrative); Spiral so they all still influence (some more than others), but different folks look at critical evaluation differently - different theoretical decisions shape different views about critical literacy - especially with respect to epistemic differences around the concept of knowledge and truth - the narrative of truth. </a:t>
            </a: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4892E9C-06CA-BA44-B3E0-2F85568BF29B}" type="slidenum">
              <a:rPr lang="en-US" smtClean="0"/>
              <a:t>46</a:t>
            </a:fld>
            <a:endParaRPr lang="en-US"/>
          </a:p>
        </p:txBody>
      </p:sp>
    </p:spTree>
    <p:extLst>
      <p:ext uri="{BB962C8B-B14F-4D97-AF65-F5344CB8AC3E}">
        <p14:creationId xmlns:p14="http://schemas.microsoft.com/office/powerpoint/2010/main" val="14957983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4892E9C-06CA-BA44-B3E0-2F85568BF29B}" type="slidenum">
              <a:rPr lang="en-US" smtClean="0"/>
              <a:t>47</a:t>
            </a:fld>
            <a:endParaRPr lang="en-US"/>
          </a:p>
        </p:txBody>
      </p:sp>
    </p:spTree>
    <p:extLst>
      <p:ext uri="{BB962C8B-B14F-4D97-AF65-F5344CB8AC3E}">
        <p14:creationId xmlns:p14="http://schemas.microsoft.com/office/powerpoint/2010/main" val="14760512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4892E9C-06CA-BA44-B3E0-2F85568BF29B}" type="slidenum">
              <a:rPr lang="en-US" smtClean="0"/>
              <a:t>48</a:t>
            </a:fld>
            <a:endParaRPr lang="en-US"/>
          </a:p>
        </p:txBody>
      </p:sp>
    </p:spTree>
    <p:extLst>
      <p:ext uri="{BB962C8B-B14F-4D97-AF65-F5344CB8AC3E}">
        <p14:creationId xmlns:p14="http://schemas.microsoft.com/office/powerpoint/2010/main" val="2916546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4892E9C-06CA-BA44-B3E0-2F85568BF29B}" type="slidenum">
              <a:rPr lang="en-US" smtClean="0"/>
              <a:t>49</a:t>
            </a:fld>
            <a:endParaRPr lang="en-US"/>
          </a:p>
        </p:txBody>
      </p:sp>
    </p:spTree>
    <p:extLst>
      <p:ext uri="{BB962C8B-B14F-4D97-AF65-F5344CB8AC3E}">
        <p14:creationId xmlns:p14="http://schemas.microsoft.com/office/powerpoint/2010/main" val="2483622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4892E9C-06CA-BA44-B3E0-2F85568BF29B}" type="slidenum">
              <a:rPr lang="en-US" smtClean="0"/>
              <a:t>50</a:t>
            </a:fld>
            <a:endParaRPr lang="en-US"/>
          </a:p>
        </p:txBody>
      </p:sp>
    </p:spTree>
    <p:extLst>
      <p:ext uri="{BB962C8B-B14F-4D97-AF65-F5344CB8AC3E}">
        <p14:creationId xmlns:p14="http://schemas.microsoft.com/office/powerpoint/2010/main" val="19137943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4892E9C-06CA-BA44-B3E0-2F85568BF29B}" type="slidenum">
              <a:rPr lang="en-US" smtClean="0"/>
              <a:t>51</a:t>
            </a:fld>
            <a:endParaRPr lang="en-US"/>
          </a:p>
        </p:txBody>
      </p:sp>
    </p:spTree>
    <p:extLst>
      <p:ext uri="{BB962C8B-B14F-4D97-AF65-F5344CB8AC3E}">
        <p14:creationId xmlns:p14="http://schemas.microsoft.com/office/powerpoint/2010/main" val="30867065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Chi-ay! Chi-ay!</a:t>
            </a:r>
          </a:p>
        </p:txBody>
      </p:sp>
      <p:sp>
        <p:nvSpPr>
          <p:cNvPr id="4" name="Slide Number Placeholder 3"/>
          <p:cNvSpPr>
            <a:spLocks noGrp="1"/>
          </p:cNvSpPr>
          <p:nvPr>
            <p:ph type="sldNum" sz="quarter" idx="5"/>
          </p:nvPr>
        </p:nvSpPr>
        <p:spPr/>
        <p:txBody>
          <a:bodyPr/>
          <a:lstStyle/>
          <a:p>
            <a:fld id="{04892E9C-06CA-BA44-B3E0-2F85568BF29B}" type="slidenum">
              <a:rPr lang="en-US" smtClean="0"/>
              <a:t>67</a:t>
            </a:fld>
            <a:endParaRPr lang="en-US"/>
          </a:p>
        </p:txBody>
      </p:sp>
    </p:spTree>
    <p:extLst>
      <p:ext uri="{BB962C8B-B14F-4D97-AF65-F5344CB8AC3E}">
        <p14:creationId xmlns:p14="http://schemas.microsoft.com/office/powerpoint/2010/main" val="1495256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6001C-2BE7-06D3-C20D-F05F71B4777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F8C8609E-D69D-9BF8-ECE1-FE8ECA27B35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171DFE3A-24E8-A642-CE5D-0A59B9F7C14D}"/>
              </a:ext>
            </a:extLst>
          </p:cNvPr>
          <p:cNvSpPr>
            <a:spLocks noGrp="1"/>
          </p:cNvSpPr>
          <p:nvPr>
            <p:ph type="dt" sz="half" idx="10"/>
          </p:nvPr>
        </p:nvSpPr>
        <p:spPr/>
        <p:txBody>
          <a:bodyPr/>
          <a:lstStyle/>
          <a:p>
            <a:fld id="{1A2FE6ED-A67B-2843-8C6D-AC82B5235F13}" type="datetimeFigureOut">
              <a:rPr lang="en-US" smtClean="0"/>
              <a:t>8/19/24</a:t>
            </a:fld>
            <a:endParaRPr lang="en-US"/>
          </a:p>
        </p:txBody>
      </p:sp>
      <p:sp>
        <p:nvSpPr>
          <p:cNvPr id="5" name="Footer Placeholder 4">
            <a:extLst>
              <a:ext uri="{FF2B5EF4-FFF2-40B4-BE49-F238E27FC236}">
                <a16:creationId xmlns:a16="http://schemas.microsoft.com/office/drawing/2014/main" id="{986C8020-0DD4-894C-144D-C261251893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B7E7AA-C7C9-C950-36D6-1FDC2A8B6BF2}"/>
              </a:ext>
            </a:extLst>
          </p:cNvPr>
          <p:cNvSpPr>
            <a:spLocks noGrp="1"/>
          </p:cNvSpPr>
          <p:nvPr>
            <p:ph type="sldNum" sz="quarter" idx="12"/>
          </p:nvPr>
        </p:nvSpPr>
        <p:spPr/>
        <p:txBody>
          <a:bodyPr/>
          <a:lstStyle/>
          <a:p>
            <a:fld id="{B5BA5E83-540A-0F40-AAB4-020E6DEA4DC0}" type="slidenum">
              <a:rPr lang="en-US" smtClean="0"/>
              <a:t>‹#›</a:t>
            </a:fld>
            <a:endParaRPr lang="en-US"/>
          </a:p>
        </p:txBody>
      </p:sp>
    </p:spTree>
    <p:extLst>
      <p:ext uri="{BB962C8B-B14F-4D97-AF65-F5344CB8AC3E}">
        <p14:creationId xmlns:p14="http://schemas.microsoft.com/office/powerpoint/2010/main" val="36508865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3E9F7-3C09-1DA5-9B09-A2B3795FAC09}"/>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72C7BB7-150B-4E8B-218E-6CBD16191532}"/>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1EA2FDB-219B-8D8C-B243-BE2E07100B1A}"/>
              </a:ext>
            </a:extLst>
          </p:cNvPr>
          <p:cNvSpPr>
            <a:spLocks noGrp="1"/>
          </p:cNvSpPr>
          <p:nvPr>
            <p:ph type="dt" sz="half" idx="10"/>
          </p:nvPr>
        </p:nvSpPr>
        <p:spPr/>
        <p:txBody>
          <a:bodyPr/>
          <a:lstStyle/>
          <a:p>
            <a:fld id="{1A2FE6ED-A67B-2843-8C6D-AC82B5235F13}" type="datetimeFigureOut">
              <a:rPr lang="en-US" smtClean="0"/>
              <a:t>8/19/24</a:t>
            </a:fld>
            <a:endParaRPr lang="en-US"/>
          </a:p>
        </p:txBody>
      </p:sp>
      <p:sp>
        <p:nvSpPr>
          <p:cNvPr id="5" name="Footer Placeholder 4">
            <a:extLst>
              <a:ext uri="{FF2B5EF4-FFF2-40B4-BE49-F238E27FC236}">
                <a16:creationId xmlns:a16="http://schemas.microsoft.com/office/drawing/2014/main" id="{F4701D5A-7D5E-B87F-77B2-0375BF38B3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4A7376-C0DC-E227-13C3-92BFD0214FC3}"/>
              </a:ext>
            </a:extLst>
          </p:cNvPr>
          <p:cNvSpPr>
            <a:spLocks noGrp="1"/>
          </p:cNvSpPr>
          <p:nvPr>
            <p:ph type="sldNum" sz="quarter" idx="12"/>
          </p:nvPr>
        </p:nvSpPr>
        <p:spPr/>
        <p:txBody>
          <a:bodyPr/>
          <a:lstStyle/>
          <a:p>
            <a:fld id="{B5BA5E83-540A-0F40-AAB4-020E6DEA4DC0}" type="slidenum">
              <a:rPr lang="en-US" smtClean="0"/>
              <a:t>‹#›</a:t>
            </a:fld>
            <a:endParaRPr lang="en-US"/>
          </a:p>
        </p:txBody>
      </p:sp>
    </p:spTree>
    <p:extLst>
      <p:ext uri="{BB962C8B-B14F-4D97-AF65-F5344CB8AC3E}">
        <p14:creationId xmlns:p14="http://schemas.microsoft.com/office/powerpoint/2010/main" val="1886959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A352A-90CB-8E0D-29CE-DD041BABA06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F108E567-89B3-1C0E-10B7-0867E9F446F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51A0FB57-9707-DDED-A895-7164614341DF}"/>
              </a:ext>
            </a:extLst>
          </p:cNvPr>
          <p:cNvSpPr>
            <a:spLocks noGrp="1"/>
          </p:cNvSpPr>
          <p:nvPr>
            <p:ph type="dt" sz="half" idx="10"/>
          </p:nvPr>
        </p:nvSpPr>
        <p:spPr/>
        <p:txBody>
          <a:bodyPr/>
          <a:lstStyle/>
          <a:p>
            <a:fld id="{1A2FE6ED-A67B-2843-8C6D-AC82B5235F13}" type="datetimeFigureOut">
              <a:rPr lang="en-US" smtClean="0"/>
              <a:t>8/19/24</a:t>
            </a:fld>
            <a:endParaRPr lang="en-US"/>
          </a:p>
        </p:txBody>
      </p:sp>
      <p:sp>
        <p:nvSpPr>
          <p:cNvPr id="5" name="Footer Placeholder 4">
            <a:extLst>
              <a:ext uri="{FF2B5EF4-FFF2-40B4-BE49-F238E27FC236}">
                <a16:creationId xmlns:a16="http://schemas.microsoft.com/office/drawing/2014/main" id="{7A9173FF-5520-7014-22B6-D041D546272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4774E4-4699-DC8E-BC12-2BBFDBDB4B74}"/>
              </a:ext>
            </a:extLst>
          </p:cNvPr>
          <p:cNvSpPr>
            <a:spLocks noGrp="1"/>
          </p:cNvSpPr>
          <p:nvPr>
            <p:ph type="sldNum" sz="quarter" idx="12"/>
          </p:nvPr>
        </p:nvSpPr>
        <p:spPr/>
        <p:txBody>
          <a:bodyPr/>
          <a:lstStyle/>
          <a:p>
            <a:fld id="{B5BA5E83-540A-0F40-AAB4-020E6DEA4DC0}" type="slidenum">
              <a:rPr lang="en-US" smtClean="0"/>
              <a:t>‹#›</a:t>
            </a:fld>
            <a:endParaRPr lang="en-US"/>
          </a:p>
        </p:txBody>
      </p:sp>
    </p:spTree>
    <p:extLst>
      <p:ext uri="{BB962C8B-B14F-4D97-AF65-F5344CB8AC3E}">
        <p14:creationId xmlns:p14="http://schemas.microsoft.com/office/powerpoint/2010/main" val="21396182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23AEA-EAB7-9A0A-9C5B-E23F613988DE}"/>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FDA20252-9ABA-6710-0103-4C8A14D3CFBC}"/>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8B92FCB8-52C0-D199-60FC-C0DE83EA012F}"/>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0EA22603-D8AA-6E11-3052-6C223F0A7539}"/>
              </a:ext>
            </a:extLst>
          </p:cNvPr>
          <p:cNvSpPr>
            <a:spLocks noGrp="1"/>
          </p:cNvSpPr>
          <p:nvPr>
            <p:ph type="dt" sz="half" idx="10"/>
          </p:nvPr>
        </p:nvSpPr>
        <p:spPr/>
        <p:txBody>
          <a:bodyPr/>
          <a:lstStyle/>
          <a:p>
            <a:fld id="{1A2FE6ED-A67B-2843-8C6D-AC82B5235F13}" type="datetimeFigureOut">
              <a:rPr lang="en-US" smtClean="0"/>
              <a:t>8/19/24</a:t>
            </a:fld>
            <a:endParaRPr lang="en-US"/>
          </a:p>
        </p:txBody>
      </p:sp>
      <p:sp>
        <p:nvSpPr>
          <p:cNvPr id="6" name="Footer Placeholder 5">
            <a:extLst>
              <a:ext uri="{FF2B5EF4-FFF2-40B4-BE49-F238E27FC236}">
                <a16:creationId xmlns:a16="http://schemas.microsoft.com/office/drawing/2014/main" id="{25D409B9-49FA-CF4C-F3AE-72ACB7969C1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3999251-0EE9-C3BE-D15A-BEA48A4A19C5}"/>
              </a:ext>
            </a:extLst>
          </p:cNvPr>
          <p:cNvSpPr>
            <a:spLocks noGrp="1"/>
          </p:cNvSpPr>
          <p:nvPr>
            <p:ph type="sldNum" sz="quarter" idx="12"/>
          </p:nvPr>
        </p:nvSpPr>
        <p:spPr/>
        <p:txBody>
          <a:bodyPr/>
          <a:lstStyle/>
          <a:p>
            <a:fld id="{B5BA5E83-540A-0F40-AAB4-020E6DEA4DC0}" type="slidenum">
              <a:rPr lang="en-US" smtClean="0"/>
              <a:t>‹#›</a:t>
            </a:fld>
            <a:endParaRPr lang="en-US"/>
          </a:p>
        </p:txBody>
      </p:sp>
    </p:spTree>
    <p:extLst>
      <p:ext uri="{BB962C8B-B14F-4D97-AF65-F5344CB8AC3E}">
        <p14:creationId xmlns:p14="http://schemas.microsoft.com/office/powerpoint/2010/main" val="15350232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5A59A-035C-9B4F-C577-FFFABFE61629}"/>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740DEC12-A734-DD64-3A54-832C3B83523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6A1C1842-C8A8-8AFA-F3C4-1578E5694A3F}"/>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D856F35A-6845-CD9E-B054-C06EA5C1427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B7B097C6-0AB4-75DA-28B1-E6F0803E4074}"/>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2F4789E9-862B-F4BB-7B59-046B06E5B578}"/>
              </a:ext>
            </a:extLst>
          </p:cNvPr>
          <p:cNvSpPr>
            <a:spLocks noGrp="1"/>
          </p:cNvSpPr>
          <p:nvPr>
            <p:ph type="dt" sz="half" idx="10"/>
          </p:nvPr>
        </p:nvSpPr>
        <p:spPr/>
        <p:txBody>
          <a:bodyPr/>
          <a:lstStyle/>
          <a:p>
            <a:fld id="{1A2FE6ED-A67B-2843-8C6D-AC82B5235F13}" type="datetimeFigureOut">
              <a:rPr lang="en-US" smtClean="0"/>
              <a:t>8/19/24</a:t>
            </a:fld>
            <a:endParaRPr lang="en-US"/>
          </a:p>
        </p:txBody>
      </p:sp>
      <p:sp>
        <p:nvSpPr>
          <p:cNvPr id="8" name="Footer Placeholder 7">
            <a:extLst>
              <a:ext uri="{FF2B5EF4-FFF2-40B4-BE49-F238E27FC236}">
                <a16:creationId xmlns:a16="http://schemas.microsoft.com/office/drawing/2014/main" id="{4523C222-2F5B-0277-9D25-93071EA51DB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D8F42A1-5390-BD4F-D4C6-5FD0211D9A77}"/>
              </a:ext>
            </a:extLst>
          </p:cNvPr>
          <p:cNvSpPr>
            <a:spLocks noGrp="1"/>
          </p:cNvSpPr>
          <p:nvPr>
            <p:ph type="sldNum" sz="quarter" idx="12"/>
          </p:nvPr>
        </p:nvSpPr>
        <p:spPr/>
        <p:txBody>
          <a:bodyPr/>
          <a:lstStyle/>
          <a:p>
            <a:fld id="{B5BA5E83-540A-0F40-AAB4-020E6DEA4DC0}" type="slidenum">
              <a:rPr lang="en-US" smtClean="0"/>
              <a:t>‹#›</a:t>
            </a:fld>
            <a:endParaRPr lang="en-US"/>
          </a:p>
        </p:txBody>
      </p:sp>
    </p:spTree>
    <p:extLst>
      <p:ext uri="{BB962C8B-B14F-4D97-AF65-F5344CB8AC3E}">
        <p14:creationId xmlns:p14="http://schemas.microsoft.com/office/powerpoint/2010/main" val="4447859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6B174-806B-A0F4-8B0F-7ECF33CDF7E6}"/>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6978ADD9-5E8B-9E47-4985-EE66C0C15FE0}"/>
              </a:ext>
            </a:extLst>
          </p:cNvPr>
          <p:cNvSpPr>
            <a:spLocks noGrp="1"/>
          </p:cNvSpPr>
          <p:nvPr>
            <p:ph type="dt" sz="half" idx="10"/>
          </p:nvPr>
        </p:nvSpPr>
        <p:spPr/>
        <p:txBody>
          <a:bodyPr/>
          <a:lstStyle/>
          <a:p>
            <a:fld id="{1A2FE6ED-A67B-2843-8C6D-AC82B5235F13}" type="datetimeFigureOut">
              <a:rPr lang="en-US" smtClean="0"/>
              <a:t>8/19/24</a:t>
            </a:fld>
            <a:endParaRPr lang="en-US"/>
          </a:p>
        </p:txBody>
      </p:sp>
      <p:sp>
        <p:nvSpPr>
          <p:cNvPr id="4" name="Footer Placeholder 3">
            <a:extLst>
              <a:ext uri="{FF2B5EF4-FFF2-40B4-BE49-F238E27FC236}">
                <a16:creationId xmlns:a16="http://schemas.microsoft.com/office/drawing/2014/main" id="{ABE1BC7D-639A-D52E-7D67-1989E880496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07AC758-FD2A-5B5E-D860-DDD2BFE2BA8F}"/>
              </a:ext>
            </a:extLst>
          </p:cNvPr>
          <p:cNvSpPr>
            <a:spLocks noGrp="1"/>
          </p:cNvSpPr>
          <p:nvPr>
            <p:ph type="sldNum" sz="quarter" idx="12"/>
          </p:nvPr>
        </p:nvSpPr>
        <p:spPr/>
        <p:txBody>
          <a:bodyPr/>
          <a:lstStyle/>
          <a:p>
            <a:fld id="{B5BA5E83-540A-0F40-AAB4-020E6DEA4DC0}" type="slidenum">
              <a:rPr lang="en-US" smtClean="0"/>
              <a:t>‹#›</a:t>
            </a:fld>
            <a:endParaRPr lang="en-US"/>
          </a:p>
        </p:txBody>
      </p:sp>
    </p:spTree>
    <p:extLst>
      <p:ext uri="{BB962C8B-B14F-4D97-AF65-F5344CB8AC3E}">
        <p14:creationId xmlns:p14="http://schemas.microsoft.com/office/powerpoint/2010/main" val="10832535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A25991-B492-312E-7D93-4008209DFBDF}"/>
              </a:ext>
            </a:extLst>
          </p:cNvPr>
          <p:cNvSpPr>
            <a:spLocks noGrp="1"/>
          </p:cNvSpPr>
          <p:nvPr>
            <p:ph type="dt" sz="half" idx="10"/>
          </p:nvPr>
        </p:nvSpPr>
        <p:spPr/>
        <p:txBody>
          <a:bodyPr/>
          <a:lstStyle/>
          <a:p>
            <a:fld id="{1A2FE6ED-A67B-2843-8C6D-AC82B5235F13}" type="datetimeFigureOut">
              <a:rPr lang="en-US" smtClean="0"/>
              <a:t>8/19/24</a:t>
            </a:fld>
            <a:endParaRPr lang="en-US"/>
          </a:p>
        </p:txBody>
      </p:sp>
      <p:sp>
        <p:nvSpPr>
          <p:cNvPr id="3" name="Footer Placeholder 2">
            <a:extLst>
              <a:ext uri="{FF2B5EF4-FFF2-40B4-BE49-F238E27FC236}">
                <a16:creationId xmlns:a16="http://schemas.microsoft.com/office/drawing/2014/main" id="{12A4C76A-0F86-A78C-9D03-ED313BC250B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2634142-69E7-CBFD-53ED-9AB560DAA451}"/>
              </a:ext>
            </a:extLst>
          </p:cNvPr>
          <p:cNvSpPr>
            <a:spLocks noGrp="1"/>
          </p:cNvSpPr>
          <p:nvPr>
            <p:ph type="sldNum" sz="quarter" idx="12"/>
          </p:nvPr>
        </p:nvSpPr>
        <p:spPr/>
        <p:txBody>
          <a:bodyPr/>
          <a:lstStyle/>
          <a:p>
            <a:fld id="{B5BA5E83-540A-0F40-AAB4-020E6DEA4DC0}" type="slidenum">
              <a:rPr lang="en-US" smtClean="0"/>
              <a:t>‹#›</a:t>
            </a:fld>
            <a:endParaRPr lang="en-US"/>
          </a:p>
        </p:txBody>
      </p:sp>
    </p:spTree>
    <p:extLst>
      <p:ext uri="{BB962C8B-B14F-4D97-AF65-F5344CB8AC3E}">
        <p14:creationId xmlns:p14="http://schemas.microsoft.com/office/powerpoint/2010/main" val="2837227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4C733-5B02-1503-682F-D775AF7A124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8E2F7AB0-8336-1F30-E3C4-FB07EE11ABD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592F7052-6C6A-8253-9E37-A1583DDB46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C5B2747-30DF-4E2F-0882-8030AD8209DC}"/>
              </a:ext>
            </a:extLst>
          </p:cNvPr>
          <p:cNvSpPr>
            <a:spLocks noGrp="1"/>
          </p:cNvSpPr>
          <p:nvPr>
            <p:ph type="dt" sz="half" idx="10"/>
          </p:nvPr>
        </p:nvSpPr>
        <p:spPr/>
        <p:txBody>
          <a:bodyPr/>
          <a:lstStyle/>
          <a:p>
            <a:fld id="{1A2FE6ED-A67B-2843-8C6D-AC82B5235F13}" type="datetimeFigureOut">
              <a:rPr lang="en-US" smtClean="0"/>
              <a:t>8/19/24</a:t>
            </a:fld>
            <a:endParaRPr lang="en-US"/>
          </a:p>
        </p:txBody>
      </p:sp>
      <p:sp>
        <p:nvSpPr>
          <p:cNvPr id="6" name="Footer Placeholder 5">
            <a:extLst>
              <a:ext uri="{FF2B5EF4-FFF2-40B4-BE49-F238E27FC236}">
                <a16:creationId xmlns:a16="http://schemas.microsoft.com/office/drawing/2014/main" id="{2526E71F-8E77-2F28-83F2-947EB5E7A1B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94BBAF3-7E4D-FF4B-1A47-C339CD18C3FB}"/>
              </a:ext>
            </a:extLst>
          </p:cNvPr>
          <p:cNvSpPr>
            <a:spLocks noGrp="1"/>
          </p:cNvSpPr>
          <p:nvPr>
            <p:ph type="sldNum" sz="quarter" idx="12"/>
          </p:nvPr>
        </p:nvSpPr>
        <p:spPr/>
        <p:txBody>
          <a:bodyPr/>
          <a:lstStyle/>
          <a:p>
            <a:fld id="{B5BA5E83-540A-0F40-AAB4-020E6DEA4DC0}" type="slidenum">
              <a:rPr lang="en-US" smtClean="0"/>
              <a:t>‹#›</a:t>
            </a:fld>
            <a:endParaRPr lang="en-US"/>
          </a:p>
        </p:txBody>
      </p:sp>
    </p:spTree>
    <p:extLst>
      <p:ext uri="{BB962C8B-B14F-4D97-AF65-F5344CB8AC3E}">
        <p14:creationId xmlns:p14="http://schemas.microsoft.com/office/powerpoint/2010/main" val="25403538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F82AA-C4F0-74C3-6B58-96303F5922F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59FA13C9-E4F2-5BA1-CFC2-A08AE25F1CC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E7E7504-06EF-FA96-915B-F7C01EBDA8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94176D2-58AF-1BA7-6ABE-75D06617F04F}"/>
              </a:ext>
            </a:extLst>
          </p:cNvPr>
          <p:cNvSpPr>
            <a:spLocks noGrp="1"/>
          </p:cNvSpPr>
          <p:nvPr>
            <p:ph type="dt" sz="half" idx="10"/>
          </p:nvPr>
        </p:nvSpPr>
        <p:spPr/>
        <p:txBody>
          <a:bodyPr/>
          <a:lstStyle/>
          <a:p>
            <a:fld id="{1A2FE6ED-A67B-2843-8C6D-AC82B5235F13}" type="datetimeFigureOut">
              <a:rPr lang="en-US" smtClean="0"/>
              <a:t>8/19/24</a:t>
            </a:fld>
            <a:endParaRPr lang="en-US"/>
          </a:p>
        </p:txBody>
      </p:sp>
      <p:sp>
        <p:nvSpPr>
          <p:cNvPr id="6" name="Footer Placeholder 5">
            <a:extLst>
              <a:ext uri="{FF2B5EF4-FFF2-40B4-BE49-F238E27FC236}">
                <a16:creationId xmlns:a16="http://schemas.microsoft.com/office/drawing/2014/main" id="{DBFF7B83-EF4F-9F14-D5E7-F0A32E628FA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AA2CD05-DA24-56DC-40E1-3B8D64FAF5F7}"/>
              </a:ext>
            </a:extLst>
          </p:cNvPr>
          <p:cNvSpPr>
            <a:spLocks noGrp="1"/>
          </p:cNvSpPr>
          <p:nvPr>
            <p:ph type="sldNum" sz="quarter" idx="12"/>
          </p:nvPr>
        </p:nvSpPr>
        <p:spPr/>
        <p:txBody>
          <a:bodyPr/>
          <a:lstStyle/>
          <a:p>
            <a:fld id="{B5BA5E83-540A-0F40-AAB4-020E6DEA4DC0}" type="slidenum">
              <a:rPr lang="en-US" smtClean="0"/>
              <a:t>‹#›</a:t>
            </a:fld>
            <a:endParaRPr lang="en-US"/>
          </a:p>
        </p:txBody>
      </p:sp>
    </p:spTree>
    <p:extLst>
      <p:ext uri="{BB962C8B-B14F-4D97-AF65-F5344CB8AC3E}">
        <p14:creationId xmlns:p14="http://schemas.microsoft.com/office/powerpoint/2010/main" val="24516914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70755-AF9B-F2B3-21F4-5D4711E3EBC1}"/>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9205F3C-9C01-746C-52E9-76C58A1333E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92951BA-61D9-05C0-6DFC-EB86A8991B79}"/>
              </a:ext>
            </a:extLst>
          </p:cNvPr>
          <p:cNvSpPr>
            <a:spLocks noGrp="1"/>
          </p:cNvSpPr>
          <p:nvPr>
            <p:ph type="dt" sz="half" idx="10"/>
          </p:nvPr>
        </p:nvSpPr>
        <p:spPr/>
        <p:txBody>
          <a:bodyPr/>
          <a:lstStyle/>
          <a:p>
            <a:fld id="{1A2FE6ED-A67B-2843-8C6D-AC82B5235F13}" type="datetimeFigureOut">
              <a:rPr lang="en-US" smtClean="0"/>
              <a:t>8/19/24</a:t>
            </a:fld>
            <a:endParaRPr lang="en-US"/>
          </a:p>
        </p:txBody>
      </p:sp>
      <p:sp>
        <p:nvSpPr>
          <p:cNvPr id="5" name="Footer Placeholder 4">
            <a:extLst>
              <a:ext uri="{FF2B5EF4-FFF2-40B4-BE49-F238E27FC236}">
                <a16:creationId xmlns:a16="http://schemas.microsoft.com/office/drawing/2014/main" id="{A3500A13-E7CB-2398-1148-506ECDFAA4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715CF5-CCAD-E65F-D69A-6EE1216A394E}"/>
              </a:ext>
            </a:extLst>
          </p:cNvPr>
          <p:cNvSpPr>
            <a:spLocks noGrp="1"/>
          </p:cNvSpPr>
          <p:nvPr>
            <p:ph type="sldNum" sz="quarter" idx="12"/>
          </p:nvPr>
        </p:nvSpPr>
        <p:spPr/>
        <p:txBody>
          <a:bodyPr/>
          <a:lstStyle/>
          <a:p>
            <a:fld id="{B5BA5E83-540A-0F40-AAB4-020E6DEA4DC0}" type="slidenum">
              <a:rPr lang="en-US" smtClean="0"/>
              <a:t>‹#›</a:t>
            </a:fld>
            <a:endParaRPr lang="en-US"/>
          </a:p>
        </p:txBody>
      </p:sp>
    </p:spTree>
    <p:extLst>
      <p:ext uri="{BB962C8B-B14F-4D97-AF65-F5344CB8AC3E}">
        <p14:creationId xmlns:p14="http://schemas.microsoft.com/office/powerpoint/2010/main" val="1085932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51C67D9-A3D7-B1F6-92A5-7ECBFAC8830D}"/>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D784498-B6EC-8C37-4823-49E27326AC1F}"/>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CC635C3-B934-8EB6-D18E-0F7816152BED}"/>
              </a:ext>
            </a:extLst>
          </p:cNvPr>
          <p:cNvSpPr>
            <a:spLocks noGrp="1"/>
          </p:cNvSpPr>
          <p:nvPr>
            <p:ph type="dt" sz="half" idx="10"/>
          </p:nvPr>
        </p:nvSpPr>
        <p:spPr/>
        <p:txBody>
          <a:bodyPr/>
          <a:lstStyle/>
          <a:p>
            <a:fld id="{1A2FE6ED-A67B-2843-8C6D-AC82B5235F13}" type="datetimeFigureOut">
              <a:rPr lang="en-US" smtClean="0"/>
              <a:t>8/19/24</a:t>
            </a:fld>
            <a:endParaRPr lang="en-US"/>
          </a:p>
        </p:txBody>
      </p:sp>
      <p:sp>
        <p:nvSpPr>
          <p:cNvPr id="5" name="Footer Placeholder 4">
            <a:extLst>
              <a:ext uri="{FF2B5EF4-FFF2-40B4-BE49-F238E27FC236}">
                <a16:creationId xmlns:a16="http://schemas.microsoft.com/office/drawing/2014/main" id="{61C18AE1-1AC6-13F9-4C1B-9F98DD7692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7B0FBE-D55D-4E76-2824-2D5B50280362}"/>
              </a:ext>
            </a:extLst>
          </p:cNvPr>
          <p:cNvSpPr>
            <a:spLocks noGrp="1"/>
          </p:cNvSpPr>
          <p:nvPr>
            <p:ph type="sldNum" sz="quarter" idx="12"/>
          </p:nvPr>
        </p:nvSpPr>
        <p:spPr/>
        <p:txBody>
          <a:bodyPr/>
          <a:lstStyle/>
          <a:p>
            <a:fld id="{B5BA5E83-540A-0F40-AAB4-020E6DEA4DC0}" type="slidenum">
              <a:rPr lang="en-US" smtClean="0"/>
              <a:t>‹#›</a:t>
            </a:fld>
            <a:endParaRPr lang="en-US"/>
          </a:p>
        </p:txBody>
      </p:sp>
    </p:spTree>
    <p:extLst>
      <p:ext uri="{BB962C8B-B14F-4D97-AF65-F5344CB8AC3E}">
        <p14:creationId xmlns:p14="http://schemas.microsoft.com/office/powerpoint/2010/main" val="15096010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5727647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0EBBD"/>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73E7D4C-C204-D574-3FA8-9763D0981AA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34A6519-0220-8307-ACCF-AD35D65D587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7E1A19C-143F-3B13-3755-155ABBD064B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A2FE6ED-A67B-2843-8C6D-AC82B5235F13}" type="datetimeFigureOut">
              <a:rPr lang="en-US" smtClean="0"/>
              <a:t>8/19/24</a:t>
            </a:fld>
            <a:endParaRPr lang="en-US"/>
          </a:p>
        </p:txBody>
      </p:sp>
      <p:sp>
        <p:nvSpPr>
          <p:cNvPr id="5" name="Footer Placeholder 4">
            <a:extLst>
              <a:ext uri="{FF2B5EF4-FFF2-40B4-BE49-F238E27FC236}">
                <a16:creationId xmlns:a16="http://schemas.microsoft.com/office/drawing/2014/main" id="{BCAA133A-79FE-DDE8-44F6-C5C86F303C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9B11891-1249-3E7F-6E7D-616E98468DA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5BA5E83-540A-0F40-AAB4-020E6DEA4DC0}" type="slidenum">
              <a:rPr lang="en-US" smtClean="0"/>
              <a:t>‹#›</a:t>
            </a:fld>
            <a:endParaRPr lang="en-US"/>
          </a:p>
        </p:txBody>
      </p:sp>
    </p:spTree>
    <p:extLst>
      <p:ext uri="{BB962C8B-B14F-4D97-AF65-F5344CB8AC3E}">
        <p14:creationId xmlns:p14="http://schemas.microsoft.com/office/powerpoint/2010/main" val="33494813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hyperlink" Target="https://doi.org/10.1787/53f23881-en" TargetMode="Externa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8.jpg"/><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8.jpg"/><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8.jpg"/><Relationship Id="rId4" Type="http://schemas.openxmlformats.org/officeDocument/2006/relationships/image" Target="../media/image17.png"/></Relationships>
</file>

<file path=ppt/slides/_rels/slide3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8.jpg"/><Relationship Id="rId4" Type="http://schemas.openxmlformats.org/officeDocument/2006/relationships/image" Target="../media/image17.png"/></Relationships>
</file>

<file path=ppt/slides/_rels/slide4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4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5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5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3.jpg"/></Relationships>
</file>

<file path=ppt/slides/_rels/slide52.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8.jpg"/><Relationship Id="rId1" Type="http://schemas.openxmlformats.org/officeDocument/2006/relationships/slideLayout" Target="../slideLayouts/slideLayout2.xml"/><Relationship Id="rId5" Type="http://schemas.openxmlformats.org/officeDocument/2006/relationships/hyperlink" Target="https://www.researchgate.net/profile/Gabriela-Zapata-5/publication/380613474_The_Future_of_Feedback_Integrating_Peer_and_Generative_AI_Reviews_to_Support_Student_Work/links/6673e8ed1dec0c3c6f93f295/The-Future-of-Feedback-Integrating-Peer-and-Generative-AI-Reviews-to-Support-Student-Work.pdf" TargetMode="External"/><Relationship Id="rId4" Type="http://schemas.openxmlformats.org/officeDocument/2006/relationships/image" Target="../media/image26.png"/></Relationships>
</file>

<file path=ppt/slides/_rels/slide6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8.jpg"/><Relationship Id="rId4" Type="http://schemas.openxmlformats.org/officeDocument/2006/relationships/image" Target="../media/image17.png"/></Relationships>
</file>

<file path=ppt/slides/_rels/slide6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10" Type="http://schemas.openxmlformats.org/officeDocument/2006/relationships/image" Target="../media/image7.png"/><Relationship Id="rId4" Type="http://schemas.microsoft.com/office/2007/relationships/hdphoto" Target="../media/hdphoto1.wdp"/><Relationship Id="rId9" Type="http://schemas.openxmlformats.org/officeDocument/2006/relationships/image" Target="../media/image6.png"/></Relationships>
</file>

<file path=ppt/slides/_rels/slide68.xml.rels><?xml version="1.0" encoding="UTF-8" standalone="yes"?>
<Relationships xmlns="http://schemas.openxmlformats.org/package/2006/relationships"><Relationship Id="rId3" Type="http://schemas.openxmlformats.org/officeDocument/2006/relationships/hyperlink" Target="https://doi.org/10.1080/00131857.2021.2010541" TargetMode="External"/><Relationship Id="rId7" Type="http://schemas.openxmlformats.org/officeDocument/2006/relationships/hyperlink" Target="All%20learning%20is%20dialogic." TargetMode="External"/><Relationship Id="rId2" Type="http://schemas.openxmlformats.org/officeDocument/2006/relationships/hyperlink" Target="https://cds.cern.ch/record/2639699/files/Proposal_Nov-1990.pdf" TargetMode="External"/><Relationship Id="rId1" Type="http://schemas.openxmlformats.org/officeDocument/2006/relationships/slideLayout" Target="../slideLayouts/slideLayout2.xml"/><Relationship Id="rId6" Type="http://schemas.openxmlformats.org/officeDocument/2006/relationships/hyperlink" Target="https://doi.org/10.1787/53f23881-en" TargetMode="External"/><Relationship Id="rId5" Type="http://schemas.openxmlformats.org/officeDocument/2006/relationships/hyperlink" Target="https://research.tuni.fi/uploads/sites/1033/1033/10/fbff043c-kiili_kulju_empowering-teachers-to-educate-critical-online-readers.pdf" TargetMode="External"/><Relationship Id="rId4" Type="http://schemas.openxmlformats.org/officeDocument/2006/relationships/hyperlink" Target="https://colinharrison.org/wp-content/uploads/2020/06/f2214-cil-literacy-2018.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1FCD6B0-EA9C-B645-9848-239FA337ADF0}"/>
              </a:ext>
            </a:extLst>
          </p:cNvPr>
          <p:cNvSpPr>
            <a:spLocks noGrp="1"/>
          </p:cNvSpPr>
          <p:nvPr>
            <p:ph type="subTitle" idx="1"/>
          </p:nvPr>
        </p:nvSpPr>
        <p:spPr>
          <a:xfrm>
            <a:off x="837926" y="3248854"/>
            <a:ext cx="9698939" cy="2263745"/>
          </a:xfrm>
        </p:spPr>
        <p:txBody>
          <a:bodyPr anchor="b">
            <a:noAutofit/>
          </a:bodyPr>
          <a:lstStyle/>
          <a:p>
            <a:pPr algn="l"/>
            <a:r>
              <a:rPr lang="en-US" sz="2000" dirty="0"/>
              <a:t>Keynote: </a:t>
            </a:r>
            <a:endParaRPr lang="en-US" dirty="0">
              <a:cs typeface="Calibri"/>
            </a:endParaRPr>
          </a:p>
          <a:p>
            <a:pPr algn="l"/>
            <a:r>
              <a:rPr lang="en-GB" sz="3600" b="1" i="0" dirty="0">
                <a:solidFill>
                  <a:srgbClr val="1254B7"/>
                </a:solidFill>
                <a:effectLst/>
                <a:latin typeface="微软雅黑" panose="020B0503020204020204" pitchFamily="34" charset="-122"/>
                <a:ea typeface="微软雅黑" panose="020B0503020204020204" pitchFamily="34" charset="-122"/>
              </a:rPr>
              <a:t>(Re-)Defining Critical Digital Literacy:</a:t>
            </a:r>
          </a:p>
          <a:p>
            <a:pPr algn="l"/>
            <a:endParaRPr lang="en-GB" sz="800" b="1" dirty="0">
              <a:solidFill>
                <a:srgbClr val="1254B7"/>
              </a:solidFill>
              <a:latin typeface="微软雅黑" panose="020B0503020204020204" pitchFamily="34" charset="-122"/>
              <a:ea typeface="微软雅黑" panose="020B0503020204020204" pitchFamily="34" charset="-122"/>
            </a:endParaRPr>
          </a:p>
          <a:p>
            <a:pPr algn="l"/>
            <a:r>
              <a:rPr lang="en-GB" sz="3600" b="1" i="0" dirty="0">
                <a:solidFill>
                  <a:srgbClr val="1254B7"/>
                </a:solidFill>
                <a:effectLst/>
                <a:latin typeface="微软雅黑" panose="020B0503020204020204" pitchFamily="34" charset="-122"/>
                <a:ea typeface="微软雅黑" panose="020B0503020204020204" pitchFamily="34" charset="-122"/>
              </a:rPr>
              <a:t> What Is It, and How Should We Teach It?</a:t>
            </a:r>
            <a:endParaRPr lang="en-US" sz="3600" dirty="0">
              <a:cs typeface="Calibri" panose="020F0502020204030204"/>
            </a:endParaRPr>
          </a:p>
          <a:p>
            <a:pPr algn="l"/>
            <a:r>
              <a:rPr lang="en-US" sz="2000" dirty="0"/>
              <a:t>                   </a:t>
            </a:r>
          </a:p>
          <a:p>
            <a:pPr algn="l"/>
            <a:endParaRPr lang="en-US" sz="2000" dirty="0"/>
          </a:p>
          <a:p>
            <a:pPr algn="l"/>
            <a:r>
              <a:rPr lang="en-US" sz="2000" dirty="0"/>
              <a:t> 	         </a:t>
            </a:r>
            <a:r>
              <a:rPr lang="en-US" dirty="0"/>
              <a:t>Colin Harrison </a:t>
            </a:r>
            <a:r>
              <a:rPr lang="en-GB" dirty="0">
                <a:cs typeface="Calibri" panose="020F0502020204030204"/>
              </a:rPr>
              <a:t>  </a:t>
            </a:r>
            <a:r>
              <a:rPr lang="en-GB" dirty="0"/>
              <a:t>University of Nottingham</a:t>
            </a:r>
            <a:endParaRPr lang="en-US" dirty="0">
              <a:cs typeface="Calibri" panose="020F0502020204030204"/>
            </a:endParaRPr>
          </a:p>
        </p:txBody>
      </p:sp>
      <p:pic>
        <p:nvPicPr>
          <p:cNvPr id="5" name="Picture 4">
            <a:extLst>
              <a:ext uri="{FF2B5EF4-FFF2-40B4-BE49-F238E27FC236}">
                <a16:creationId xmlns:a16="http://schemas.microsoft.com/office/drawing/2014/main" id="{ACD1BED3-1596-DE49-8A91-A10DFAC32F23}"/>
              </a:ext>
            </a:extLst>
          </p:cNvPr>
          <p:cNvPicPr>
            <a:picLocks noChangeAspect="1"/>
          </p:cNvPicPr>
          <p:nvPr/>
        </p:nvPicPr>
        <p:blipFill>
          <a:blip r:embed="rId2">
            <a:extLst>
              <a:ext uri="{BEBA8EAE-BF5A-486C-A8C5-ECC9F3942E4B}">
                <a14:imgProps xmlns:a14="http://schemas.microsoft.com/office/drawing/2010/main">
                  <a14:imgLayer r:embed="rId3">
                    <a14:imgEffect>
                      <a14:artisticWatercolorSponge/>
                    </a14:imgEffect>
                  </a14:imgLayer>
                </a14:imgProps>
              </a:ext>
            </a:extLst>
          </a:blip>
          <a:stretch>
            <a:fillRect/>
          </a:stretch>
        </p:blipFill>
        <p:spPr>
          <a:xfrm>
            <a:off x="263769" y="378749"/>
            <a:ext cx="2193190" cy="625785"/>
          </a:xfrm>
          <a:prstGeom prst="rect">
            <a:avLst/>
          </a:prstGeom>
          <a:solidFill>
            <a:schemeClr val="accent1">
              <a:lumMod val="40000"/>
              <a:lumOff val="60000"/>
            </a:schemeClr>
          </a:solidFill>
          <a:ln w="28575">
            <a:solidFill>
              <a:srgbClr val="0070C0"/>
            </a:solidFill>
          </a:ln>
        </p:spPr>
      </p:pic>
      <p:pic>
        <p:nvPicPr>
          <p:cNvPr id="6" name="Picture 5">
            <a:extLst>
              <a:ext uri="{FF2B5EF4-FFF2-40B4-BE49-F238E27FC236}">
                <a16:creationId xmlns:a16="http://schemas.microsoft.com/office/drawing/2014/main" id="{E05A5D96-6292-8E4D-BA16-ABD7BEE58CA8}"/>
              </a:ext>
            </a:extLst>
          </p:cNvPr>
          <p:cNvPicPr>
            <a:picLocks noChangeAspect="1"/>
          </p:cNvPicPr>
          <p:nvPr/>
        </p:nvPicPr>
        <p:blipFill>
          <a:blip r:embed="rId4"/>
          <a:stretch>
            <a:fillRect/>
          </a:stretch>
        </p:blipFill>
        <p:spPr>
          <a:xfrm>
            <a:off x="9105342" y="378750"/>
            <a:ext cx="2052809" cy="625784"/>
          </a:xfrm>
          <a:prstGeom prst="rect">
            <a:avLst/>
          </a:prstGeom>
          <a:ln w="28575">
            <a:solidFill>
              <a:schemeClr val="accent6">
                <a:lumMod val="75000"/>
              </a:schemeClr>
            </a:solidFill>
          </a:ln>
        </p:spPr>
      </p:pic>
      <p:pic>
        <p:nvPicPr>
          <p:cNvPr id="8" name="Picture 4" descr="A picture containing person, person, outdoor, looking&#10;&#10;Description automatically generated">
            <a:extLst>
              <a:ext uri="{FF2B5EF4-FFF2-40B4-BE49-F238E27FC236}">
                <a16:creationId xmlns:a16="http://schemas.microsoft.com/office/drawing/2014/main" id="{B62ED203-B391-88C5-752B-7C6FED9B5017}"/>
              </a:ext>
            </a:extLst>
          </p:cNvPr>
          <p:cNvPicPr>
            <a:picLocks noChangeAspect="1"/>
          </p:cNvPicPr>
          <p:nvPr/>
        </p:nvPicPr>
        <p:blipFill>
          <a:blip r:embed="rId5"/>
          <a:stretch>
            <a:fillRect/>
          </a:stretch>
        </p:blipFill>
        <p:spPr>
          <a:xfrm>
            <a:off x="829644" y="4380726"/>
            <a:ext cx="1060940" cy="1484309"/>
          </a:xfrm>
          <a:prstGeom prst="rect">
            <a:avLst/>
          </a:prstGeom>
        </p:spPr>
      </p:pic>
      <p:pic>
        <p:nvPicPr>
          <p:cNvPr id="7" name="Picture 6" descr="A close up of a sign&#10;&#10;Description automatically generated">
            <a:extLst>
              <a:ext uri="{FF2B5EF4-FFF2-40B4-BE49-F238E27FC236}">
                <a16:creationId xmlns:a16="http://schemas.microsoft.com/office/drawing/2014/main" id="{E4CB5979-8E5E-8133-020E-0AFE87474796}"/>
              </a:ext>
            </a:extLst>
          </p:cNvPr>
          <p:cNvPicPr>
            <a:picLocks noChangeAspect="1"/>
          </p:cNvPicPr>
          <p:nvPr/>
        </p:nvPicPr>
        <p:blipFill>
          <a:blip r:embed="rId6"/>
          <a:stretch>
            <a:fillRect/>
          </a:stretch>
        </p:blipFill>
        <p:spPr>
          <a:xfrm>
            <a:off x="4195764" y="367916"/>
            <a:ext cx="908391" cy="633584"/>
          </a:xfrm>
          <a:prstGeom prst="rect">
            <a:avLst/>
          </a:prstGeom>
        </p:spPr>
      </p:pic>
      <p:pic>
        <p:nvPicPr>
          <p:cNvPr id="12" name="Picture 11" descr="A close-up of a logo&#10;&#10;Description automatically generated">
            <a:extLst>
              <a:ext uri="{FF2B5EF4-FFF2-40B4-BE49-F238E27FC236}">
                <a16:creationId xmlns:a16="http://schemas.microsoft.com/office/drawing/2014/main" id="{04BFD2B8-8C3D-2BB5-9EA1-4F7905AF9880}"/>
              </a:ext>
            </a:extLst>
          </p:cNvPr>
          <p:cNvPicPr>
            <a:picLocks noChangeAspect="1"/>
          </p:cNvPicPr>
          <p:nvPr/>
        </p:nvPicPr>
        <p:blipFill>
          <a:blip r:embed="rId7"/>
          <a:stretch>
            <a:fillRect/>
          </a:stretch>
        </p:blipFill>
        <p:spPr>
          <a:xfrm>
            <a:off x="6734383" y="389584"/>
            <a:ext cx="530799" cy="625784"/>
          </a:xfrm>
          <a:prstGeom prst="rect">
            <a:avLst/>
          </a:prstGeom>
        </p:spPr>
      </p:pic>
      <p:pic>
        <p:nvPicPr>
          <p:cNvPr id="14" name="Picture 13">
            <a:extLst>
              <a:ext uri="{FF2B5EF4-FFF2-40B4-BE49-F238E27FC236}">
                <a16:creationId xmlns:a16="http://schemas.microsoft.com/office/drawing/2014/main" id="{740F2796-5E48-4628-A443-C74332F3F3F0}"/>
              </a:ext>
            </a:extLst>
          </p:cNvPr>
          <p:cNvPicPr>
            <a:picLocks noChangeAspect="1"/>
          </p:cNvPicPr>
          <p:nvPr/>
        </p:nvPicPr>
        <p:blipFill>
          <a:blip r:embed="rId8"/>
          <a:stretch>
            <a:fillRect/>
          </a:stretch>
        </p:blipFill>
        <p:spPr>
          <a:xfrm>
            <a:off x="1890584" y="1293546"/>
            <a:ext cx="7772400" cy="801351"/>
          </a:xfrm>
          <a:prstGeom prst="rect">
            <a:avLst/>
          </a:prstGeom>
          <a:ln w="28575">
            <a:solidFill>
              <a:schemeClr val="tx1"/>
            </a:solidFill>
          </a:ln>
        </p:spPr>
      </p:pic>
      <p:pic>
        <p:nvPicPr>
          <p:cNvPr id="2" name="Picture 1" descr="A qr code with black squares&#10;&#10;Description automatically generated">
            <a:extLst>
              <a:ext uri="{FF2B5EF4-FFF2-40B4-BE49-F238E27FC236}">
                <a16:creationId xmlns:a16="http://schemas.microsoft.com/office/drawing/2014/main" id="{E177F089-F480-C5EC-63DC-3DB745735CB2}"/>
              </a:ext>
            </a:extLst>
          </p:cNvPr>
          <p:cNvPicPr>
            <a:picLocks noChangeAspect="1"/>
          </p:cNvPicPr>
          <p:nvPr/>
        </p:nvPicPr>
        <p:blipFill>
          <a:blip r:embed="rId9"/>
          <a:stretch>
            <a:fillRect/>
          </a:stretch>
        </p:blipFill>
        <p:spPr>
          <a:xfrm>
            <a:off x="8656772" y="4204508"/>
            <a:ext cx="2340742" cy="2355556"/>
          </a:xfrm>
          <a:prstGeom prst="rect">
            <a:avLst/>
          </a:prstGeom>
        </p:spPr>
      </p:pic>
    </p:spTree>
    <p:extLst>
      <p:ext uri="{BB962C8B-B14F-4D97-AF65-F5344CB8AC3E}">
        <p14:creationId xmlns:p14="http://schemas.microsoft.com/office/powerpoint/2010/main" val="15041978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718A1-78A3-7B4B-9272-87F4ADB249BA}"/>
              </a:ext>
            </a:extLst>
          </p:cNvPr>
          <p:cNvSpPr>
            <a:spLocks noGrp="1"/>
          </p:cNvSpPr>
          <p:nvPr>
            <p:ph type="title"/>
          </p:nvPr>
        </p:nvSpPr>
        <p:spPr>
          <a:xfrm>
            <a:off x="223285" y="191385"/>
            <a:ext cx="4699590" cy="5358809"/>
          </a:xfrm>
        </p:spPr>
        <p:txBody>
          <a:bodyPr>
            <a:normAutofit fontScale="90000"/>
          </a:bodyPr>
          <a:lstStyle/>
          <a:p>
            <a:r>
              <a:rPr lang="en-US" sz="3200" dirty="0"/>
              <a:t>Prologue</a:t>
            </a:r>
            <a:br>
              <a:rPr lang="en-US" sz="2800" dirty="0"/>
            </a:br>
            <a:br>
              <a:rPr lang="en-US" sz="2800" dirty="0"/>
            </a:br>
            <a:r>
              <a:rPr lang="en-US" sz="2400" dirty="0">
                <a:latin typeface="Calibri"/>
                <a:cs typeface="Calibri"/>
              </a:rPr>
              <a:t>The Internet of (un)certainty</a:t>
            </a:r>
            <a:br>
              <a:rPr lang="en-US" sz="2400" dirty="0">
                <a:latin typeface="Calibri"/>
                <a:cs typeface="Calibri"/>
              </a:rPr>
            </a:br>
            <a:br>
              <a:rPr lang="en-US" sz="2800" dirty="0"/>
            </a:br>
            <a:r>
              <a:rPr lang="en-US" sz="4000" b="1" dirty="0">
                <a:latin typeface="Calibri"/>
                <a:cs typeface="Calibri"/>
              </a:rPr>
              <a:t>1990</a:t>
            </a:r>
            <a:r>
              <a:rPr lang="en-US" sz="2400" dirty="0">
                <a:latin typeface="Calibri"/>
                <a:cs typeface="Calibri"/>
              </a:rPr>
              <a:t>   </a:t>
            </a:r>
            <a:br>
              <a:rPr lang="en-US" sz="2400" dirty="0">
                <a:latin typeface="Calibri"/>
                <a:cs typeface="Calibri"/>
              </a:rPr>
            </a:br>
            <a:r>
              <a:rPr lang="en-GB" sz="2400" dirty="0">
                <a:effectLst/>
                <a:latin typeface="Calibri"/>
                <a:ea typeface="Times New Roman" panose="02020603050405020304" pitchFamily="18" charset="0"/>
                <a:cs typeface="Times New Roman"/>
              </a:rPr>
              <a:t>Tim Berners-Lee set up the </a:t>
            </a:r>
            <a:r>
              <a:rPr lang="en-GB" sz="2400" dirty="0" err="1">
                <a:effectLst/>
                <a:latin typeface="Calibri"/>
                <a:ea typeface="Times New Roman" panose="02020603050405020304" pitchFamily="18" charset="0"/>
                <a:cs typeface="Times New Roman"/>
              </a:rPr>
              <a:t>WorldWideWeb</a:t>
            </a:r>
            <a:r>
              <a:rPr lang="en-GB" sz="2400" dirty="0">
                <a:effectLst/>
                <a:latin typeface="Calibri"/>
                <a:ea typeface="Times New Roman" panose="02020603050405020304" pitchFamily="18" charset="0"/>
                <a:cs typeface="Times New Roman"/>
              </a:rPr>
              <a:t> with the intention of creating a platform for ‘the free and open worldwide exchange of information’ (Berners-Lee and </a:t>
            </a:r>
            <a:r>
              <a:rPr lang="en-GB" sz="2400" dirty="0" err="1">
                <a:effectLst/>
                <a:latin typeface="Calibri"/>
                <a:ea typeface="Times New Roman" panose="02020603050405020304" pitchFamily="18" charset="0"/>
                <a:cs typeface="Times New Roman"/>
              </a:rPr>
              <a:t>Cailliau</a:t>
            </a:r>
            <a:r>
              <a:rPr lang="en-GB" sz="2400" dirty="0">
                <a:effectLst/>
                <a:latin typeface="Calibri"/>
                <a:ea typeface="Times New Roman" panose="02020603050405020304" pitchFamily="18" charset="0"/>
                <a:cs typeface="Times New Roman"/>
              </a:rPr>
              <a:t>, 1990).</a:t>
            </a:r>
            <a:br>
              <a:rPr lang="en-GB" sz="2400" dirty="0">
                <a:effectLst/>
                <a:latin typeface="Calibri"/>
                <a:ea typeface="Times New Roman" panose="02020603050405020304" pitchFamily="18" charset="0"/>
                <a:cs typeface="Times New Roman"/>
              </a:rPr>
            </a:br>
            <a:br>
              <a:rPr lang="en-GB" sz="2400" dirty="0">
                <a:effectLst/>
                <a:latin typeface="Calibri"/>
                <a:ea typeface="Times New Roman" panose="02020603050405020304" pitchFamily="18" charset="0"/>
                <a:cs typeface="Times New Roman"/>
              </a:rPr>
            </a:br>
            <a:r>
              <a:rPr lang="en-GB" sz="2400" dirty="0">
                <a:effectLst/>
                <a:latin typeface="Calibri"/>
                <a:ea typeface="Times New Roman" panose="02020603050405020304" pitchFamily="18" charset="0"/>
                <a:cs typeface="Times New Roman"/>
              </a:rPr>
              <a:t>Berners-Lee invented </a:t>
            </a:r>
            <a:br>
              <a:rPr lang="en-GB" sz="2400" dirty="0">
                <a:effectLst/>
                <a:latin typeface="Calibri"/>
                <a:ea typeface="Times New Roman" panose="02020603050405020304" pitchFamily="18" charset="0"/>
                <a:cs typeface="Times New Roman"/>
              </a:rPr>
            </a:br>
            <a:r>
              <a:rPr lang="en-GB" sz="2400" dirty="0">
                <a:effectLst/>
                <a:latin typeface="Calibri"/>
                <a:ea typeface="Times New Roman" panose="02020603050405020304" pitchFamily="18" charset="0"/>
                <a:cs typeface="Times New Roman"/>
              </a:rPr>
              <a:t>the URL (where is </a:t>
            </a:r>
            <a:r>
              <a:rPr lang="en-GB" sz="2400" dirty="0">
                <a:latin typeface="Calibri"/>
                <a:ea typeface="Times New Roman" panose="02020603050405020304" pitchFamily="18" charset="0"/>
                <a:cs typeface="Times New Roman"/>
              </a:rPr>
              <a:t>this page</a:t>
            </a:r>
            <a:r>
              <a:rPr lang="en-GB" sz="2400" dirty="0">
                <a:effectLst/>
                <a:latin typeface="Calibri"/>
                <a:ea typeface="Times New Roman" panose="02020603050405020304" pitchFamily="18" charset="0"/>
                <a:cs typeface="Times New Roman"/>
              </a:rPr>
              <a:t>?)</a:t>
            </a:r>
            <a:br>
              <a:rPr lang="en-GB" sz="2400" dirty="0">
                <a:effectLst/>
                <a:latin typeface="Calibri"/>
                <a:ea typeface="Times New Roman" panose="02020603050405020304" pitchFamily="18" charset="0"/>
                <a:cs typeface="Times New Roman"/>
              </a:rPr>
            </a:br>
            <a:r>
              <a:rPr lang="en-GB" sz="2400" dirty="0">
                <a:effectLst/>
                <a:latin typeface="Calibri"/>
                <a:ea typeface="Times New Roman" panose="02020603050405020304" pitchFamily="18" charset="0"/>
                <a:cs typeface="Times New Roman"/>
              </a:rPr>
              <a:t>HTML (builds the page)</a:t>
            </a:r>
            <a:br>
              <a:rPr lang="en-GB" sz="2400" dirty="0">
                <a:effectLst/>
                <a:latin typeface="Calibri"/>
                <a:ea typeface="Times New Roman" panose="02020603050405020304" pitchFamily="18" charset="0"/>
                <a:cs typeface="Times New Roman"/>
              </a:rPr>
            </a:br>
            <a:r>
              <a:rPr lang="en-GB" sz="2400" dirty="0">
                <a:effectLst/>
                <a:latin typeface="Calibri"/>
                <a:ea typeface="Times New Roman" panose="02020603050405020304" pitchFamily="18" charset="0"/>
                <a:cs typeface="Times New Roman"/>
              </a:rPr>
              <a:t>and HTTP (sends and checks the data)</a:t>
            </a:r>
            <a:endParaRPr lang="en-US" sz="2400" dirty="0">
              <a:solidFill>
                <a:schemeClr val="accent4">
                  <a:lumMod val="40000"/>
                  <a:lumOff val="60000"/>
                </a:schemeClr>
              </a:solidFill>
              <a:latin typeface="Calibri"/>
              <a:cs typeface="Times New Roman"/>
            </a:endParaRPr>
          </a:p>
        </p:txBody>
      </p:sp>
      <p:pic>
        <p:nvPicPr>
          <p:cNvPr id="4" name="Picture 3" descr="A blue globe with continents&#10;&#10;Description automatically generated">
            <a:extLst>
              <a:ext uri="{FF2B5EF4-FFF2-40B4-BE49-F238E27FC236}">
                <a16:creationId xmlns:a16="http://schemas.microsoft.com/office/drawing/2014/main" id="{5A57CCF5-DF14-8A93-4289-965E20C2C21B}"/>
              </a:ext>
            </a:extLst>
          </p:cNvPr>
          <p:cNvPicPr>
            <a:picLocks noChangeAspect="1"/>
          </p:cNvPicPr>
          <p:nvPr/>
        </p:nvPicPr>
        <p:blipFill>
          <a:blip r:embed="rId2"/>
          <a:stretch>
            <a:fillRect/>
          </a:stretch>
        </p:blipFill>
        <p:spPr>
          <a:xfrm>
            <a:off x="5714410" y="644451"/>
            <a:ext cx="5938874" cy="5938874"/>
          </a:xfrm>
          <a:prstGeom prst="rect">
            <a:avLst/>
          </a:prstGeom>
        </p:spPr>
      </p:pic>
    </p:spTree>
    <p:extLst>
      <p:ext uri="{BB962C8B-B14F-4D97-AF65-F5344CB8AC3E}">
        <p14:creationId xmlns:p14="http://schemas.microsoft.com/office/powerpoint/2010/main" val="39904526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1FCD6B0-EA9C-B645-9848-239FA337ADF0}"/>
              </a:ext>
            </a:extLst>
          </p:cNvPr>
          <p:cNvSpPr>
            <a:spLocks noGrp="1"/>
          </p:cNvSpPr>
          <p:nvPr>
            <p:ph type="subTitle" idx="1"/>
          </p:nvPr>
        </p:nvSpPr>
        <p:spPr>
          <a:xfrm>
            <a:off x="112050" y="5014541"/>
            <a:ext cx="7438160" cy="2263745"/>
          </a:xfrm>
        </p:spPr>
        <p:txBody>
          <a:bodyPr anchor="b">
            <a:noAutofit/>
          </a:bodyPr>
          <a:lstStyle/>
          <a:p>
            <a:pPr algn="l"/>
            <a:endParaRPr lang="en-US" sz="2000" i="0" dirty="0">
              <a:effectLst/>
              <a:latin typeface="Calibri"/>
              <a:cs typeface="Calibri"/>
            </a:endParaRPr>
          </a:p>
          <a:p>
            <a:pPr algn="l"/>
            <a:endParaRPr lang="en-GB" sz="2000" i="0" dirty="0">
              <a:effectLst/>
              <a:latin typeface="+mj-lt"/>
              <a:cs typeface="Calibri Light" panose="020F0302020204030204"/>
            </a:endParaRPr>
          </a:p>
          <a:p>
            <a:pPr algn="l"/>
            <a:endParaRPr lang="en-US" sz="800" dirty="0">
              <a:cs typeface="Calibri" panose="020F0502020204030204"/>
            </a:endParaRPr>
          </a:p>
          <a:p>
            <a:pPr algn="l"/>
            <a:endParaRPr lang="en-GB" sz="2000" dirty="0">
              <a:cs typeface="Calibri" panose="020F0502020204030204"/>
            </a:endParaRPr>
          </a:p>
        </p:txBody>
      </p:sp>
      <p:sp>
        <p:nvSpPr>
          <p:cNvPr id="7" name="TextBox 6">
            <a:extLst>
              <a:ext uri="{FF2B5EF4-FFF2-40B4-BE49-F238E27FC236}">
                <a16:creationId xmlns:a16="http://schemas.microsoft.com/office/drawing/2014/main" id="{723C25B8-103D-12CF-4D69-6421F132AC62}"/>
              </a:ext>
            </a:extLst>
          </p:cNvPr>
          <p:cNvSpPr txBox="1"/>
          <p:nvPr/>
        </p:nvSpPr>
        <p:spPr>
          <a:xfrm>
            <a:off x="371855" y="670701"/>
            <a:ext cx="4557903" cy="37856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b="1" dirty="0">
                <a:cs typeface="Calibri"/>
              </a:rPr>
              <a:t>2024</a:t>
            </a:r>
          </a:p>
          <a:p>
            <a:r>
              <a:rPr lang="en-US" sz="4000" dirty="0">
                <a:cs typeface="Calibri"/>
              </a:rPr>
              <a:t>The Internet has the information:</a:t>
            </a:r>
          </a:p>
          <a:p>
            <a:pPr marL="571500" indent="-571500">
              <a:buFontTx/>
              <a:buChar char="-"/>
            </a:pPr>
            <a:r>
              <a:rPr lang="en-US" sz="4000" dirty="0">
                <a:cs typeface="Calibri"/>
              </a:rPr>
              <a:t>5 billion users</a:t>
            </a:r>
          </a:p>
          <a:p>
            <a:pPr marL="571500" indent="-571500">
              <a:buFontTx/>
              <a:buChar char="-"/>
            </a:pPr>
            <a:r>
              <a:rPr lang="en-US" sz="4000" dirty="0">
                <a:cs typeface="Calibri"/>
              </a:rPr>
              <a:t>1 billion websites</a:t>
            </a:r>
          </a:p>
          <a:p>
            <a:pPr marL="571500" indent="-571500">
              <a:buFontTx/>
              <a:buChar char="-"/>
            </a:pPr>
            <a:r>
              <a:rPr lang="en-US" sz="4000" dirty="0">
                <a:cs typeface="Calibri"/>
              </a:rPr>
              <a:t>30 billion URLs</a:t>
            </a:r>
            <a:endParaRPr lang="en-US" sz="4000" dirty="0"/>
          </a:p>
        </p:txBody>
      </p:sp>
      <p:pic>
        <p:nvPicPr>
          <p:cNvPr id="2" name="Picture 1" descr="A blue globe with continents&#10;&#10;Description automatically generated">
            <a:extLst>
              <a:ext uri="{FF2B5EF4-FFF2-40B4-BE49-F238E27FC236}">
                <a16:creationId xmlns:a16="http://schemas.microsoft.com/office/drawing/2014/main" id="{6B6CB284-CD1A-470C-6087-F751F9F08A7D}"/>
              </a:ext>
            </a:extLst>
          </p:cNvPr>
          <p:cNvPicPr>
            <a:picLocks noChangeAspect="1"/>
          </p:cNvPicPr>
          <p:nvPr/>
        </p:nvPicPr>
        <p:blipFill>
          <a:blip r:embed="rId2"/>
          <a:stretch>
            <a:fillRect/>
          </a:stretch>
        </p:blipFill>
        <p:spPr>
          <a:xfrm>
            <a:off x="5714410" y="644451"/>
            <a:ext cx="5938874" cy="5938874"/>
          </a:xfrm>
          <a:prstGeom prst="rect">
            <a:avLst/>
          </a:prstGeom>
        </p:spPr>
      </p:pic>
    </p:spTree>
    <p:extLst>
      <p:ext uri="{BB962C8B-B14F-4D97-AF65-F5344CB8AC3E}">
        <p14:creationId xmlns:p14="http://schemas.microsoft.com/office/powerpoint/2010/main" val="13452635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1FCD6B0-EA9C-B645-9848-239FA337ADF0}"/>
              </a:ext>
            </a:extLst>
          </p:cNvPr>
          <p:cNvSpPr>
            <a:spLocks noGrp="1"/>
          </p:cNvSpPr>
          <p:nvPr>
            <p:ph type="subTitle" idx="1"/>
          </p:nvPr>
        </p:nvSpPr>
        <p:spPr>
          <a:xfrm>
            <a:off x="112050" y="5014541"/>
            <a:ext cx="7438160" cy="2263745"/>
          </a:xfrm>
        </p:spPr>
        <p:txBody>
          <a:bodyPr anchor="b">
            <a:noAutofit/>
          </a:bodyPr>
          <a:lstStyle/>
          <a:p>
            <a:pPr algn="l"/>
            <a:endParaRPr lang="en-US" sz="2000" i="0" dirty="0">
              <a:effectLst/>
              <a:latin typeface="Calibri"/>
              <a:cs typeface="Calibri"/>
            </a:endParaRPr>
          </a:p>
          <a:p>
            <a:pPr algn="l"/>
            <a:endParaRPr lang="en-GB" sz="2000" i="0" dirty="0">
              <a:effectLst/>
              <a:latin typeface="+mj-lt"/>
              <a:cs typeface="Calibri Light" panose="020F0302020204030204"/>
            </a:endParaRPr>
          </a:p>
          <a:p>
            <a:pPr algn="l"/>
            <a:endParaRPr lang="en-US" sz="800" dirty="0">
              <a:cs typeface="Calibri" panose="020F0502020204030204"/>
            </a:endParaRPr>
          </a:p>
          <a:p>
            <a:pPr algn="l"/>
            <a:endParaRPr lang="en-GB" sz="2000" dirty="0">
              <a:cs typeface="Calibri" panose="020F0502020204030204"/>
            </a:endParaRPr>
          </a:p>
        </p:txBody>
      </p:sp>
      <p:sp>
        <p:nvSpPr>
          <p:cNvPr id="7" name="TextBox 6">
            <a:extLst>
              <a:ext uri="{FF2B5EF4-FFF2-40B4-BE49-F238E27FC236}">
                <a16:creationId xmlns:a16="http://schemas.microsoft.com/office/drawing/2014/main" id="{723C25B8-103D-12CF-4D69-6421F132AC62}"/>
              </a:ext>
            </a:extLst>
          </p:cNvPr>
          <p:cNvSpPr txBox="1"/>
          <p:nvPr/>
        </p:nvSpPr>
        <p:spPr>
          <a:xfrm>
            <a:off x="371855" y="670701"/>
            <a:ext cx="4557903" cy="31700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b="1" dirty="0">
                <a:cs typeface="Calibri"/>
              </a:rPr>
              <a:t>2024</a:t>
            </a:r>
          </a:p>
          <a:p>
            <a:r>
              <a:rPr lang="en-US" sz="4000" dirty="0">
                <a:cs typeface="Calibri"/>
              </a:rPr>
              <a:t>The Internet has the information- but will it tell me what is true?</a:t>
            </a:r>
            <a:endParaRPr lang="en-US" sz="4000" dirty="0"/>
          </a:p>
        </p:txBody>
      </p:sp>
      <p:pic>
        <p:nvPicPr>
          <p:cNvPr id="2" name="Picture 1" descr="A blue globe with continents&#10;&#10;Description automatically generated">
            <a:extLst>
              <a:ext uri="{FF2B5EF4-FFF2-40B4-BE49-F238E27FC236}">
                <a16:creationId xmlns:a16="http://schemas.microsoft.com/office/drawing/2014/main" id="{A2A62E69-FF4C-0E58-4B13-08DC74BBC01A}"/>
              </a:ext>
            </a:extLst>
          </p:cNvPr>
          <p:cNvPicPr>
            <a:picLocks noChangeAspect="1"/>
          </p:cNvPicPr>
          <p:nvPr/>
        </p:nvPicPr>
        <p:blipFill>
          <a:blip r:embed="rId2"/>
          <a:stretch>
            <a:fillRect/>
          </a:stretch>
        </p:blipFill>
        <p:spPr>
          <a:xfrm>
            <a:off x="5714410" y="644451"/>
            <a:ext cx="5938874" cy="5938874"/>
          </a:xfrm>
          <a:prstGeom prst="rect">
            <a:avLst/>
          </a:prstGeom>
        </p:spPr>
      </p:pic>
    </p:spTree>
    <p:extLst>
      <p:ext uri="{BB962C8B-B14F-4D97-AF65-F5344CB8AC3E}">
        <p14:creationId xmlns:p14="http://schemas.microsoft.com/office/powerpoint/2010/main" val="13028782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1FCD6B0-EA9C-B645-9848-239FA337ADF0}"/>
              </a:ext>
            </a:extLst>
          </p:cNvPr>
          <p:cNvSpPr>
            <a:spLocks noGrp="1"/>
          </p:cNvSpPr>
          <p:nvPr>
            <p:ph type="subTitle" idx="1"/>
          </p:nvPr>
        </p:nvSpPr>
        <p:spPr>
          <a:xfrm>
            <a:off x="112050" y="5014541"/>
            <a:ext cx="7438160" cy="2263745"/>
          </a:xfrm>
        </p:spPr>
        <p:txBody>
          <a:bodyPr anchor="b">
            <a:noAutofit/>
          </a:bodyPr>
          <a:lstStyle/>
          <a:p>
            <a:pPr algn="l"/>
            <a:endParaRPr lang="en-US" sz="2000" i="0" dirty="0">
              <a:effectLst/>
              <a:latin typeface="Calibri"/>
              <a:cs typeface="Calibri"/>
            </a:endParaRPr>
          </a:p>
          <a:p>
            <a:pPr algn="l"/>
            <a:endParaRPr lang="en-GB" sz="2000" i="0" dirty="0">
              <a:effectLst/>
              <a:latin typeface="+mj-lt"/>
              <a:cs typeface="Calibri Light" panose="020F0302020204030204"/>
            </a:endParaRPr>
          </a:p>
          <a:p>
            <a:pPr algn="l"/>
            <a:endParaRPr lang="en-US" sz="800" dirty="0">
              <a:cs typeface="Calibri" panose="020F0502020204030204"/>
            </a:endParaRPr>
          </a:p>
          <a:p>
            <a:pPr algn="l"/>
            <a:endParaRPr lang="en-GB" sz="2000" dirty="0">
              <a:cs typeface="Calibri" panose="020F0502020204030204"/>
            </a:endParaRPr>
          </a:p>
        </p:txBody>
      </p:sp>
      <p:sp>
        <p:nvSpPr>
          <p:cNvPr id="7" name="TextBox 6">
            <a:extLst>
              <a:ext uri="{FF2B5EF4-FFF2-40B4-BE49-F238E27FC236}">
                <a16:creationId xmlns:a16="http://schemas.microsoft.com/office/drawing/2014/main" id="{723C25B8-103D-12CF-4D69-6421F132AC62}"/>
              </a:ext>
            </a:extLst>
          </p:cNvPr>
          <p:cNvSpPr txBox="1"/>
          <p:nvPr/>
        </p:nvSpPr>
        <p:spPr>
          <a:xfrm>
            <a:off x="371855" y="670701"/>
            <a:ext cx="4557903" cy="31700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b="1" dirty="0">
                <a:cs typeface="Calibri"/>
              </a:rPr>
              <a:t>2024</a:t>
            </a:r>
          </a:p>
          <a:p>
            <a:r>
              <a:rPr lang="en-US" sz="4000" dirty="0">
                <a:cs typeface="Calibri"/>
              </a:rPr>
              <a:t>The Internet has the information- but will it tell me what is true?</a:t>
            </a:r>
            <a:endParaRPr lang="en-US" sz="4000" dirty="0"/>
          </a:p>
        </p:txBody>
      </p:sp>
      <p:pic>
        <p:nvPicPr>
          <p:cNvPr id="4" name="Picture 6" descr="A picture containing text&#10;&#10;Description automatically generated">
            <a:extLst>
              <a:ext uri="{FF2B5EF4-FFF2-40B4-BE49-F238E27FC236}">
                <a16:creationId xmlns:a16="http://schemas.microsoft.com/office/drawing/2014/main" id="{CF9E5222-42F1-45C7-5B5E-A1B2FCB79CFB}"/>
              </a:ext>
            </a:extLst>
          </p:cNvPr>
          <p:cNvPicPr>
            <a:picLocks noChangeAspect="1"/>
          </p:cNvPicPr>
          <p:nvPr/>
        </p:nvPicPr>
        <p:blipFill>
          <a:blip r:embed="rId2"/>
          <a:stretch>
            <a:fillRect/>
          </a:stretch>
        </p:blipFill>
        <p:spPr>
          <a:xfrm>
            <a:off x="5275308" y="904846"/>
            <a:ext cx="6523925" cy="5155711"/>
          </a:xfrm>
          <a:prstGeom prst="rect">
            <a:avLst/>
          </a:prstGeom>
        </p:spPr>
      </p:pic>
    </p:spTree>
    <p:extLst>
      <p:ext uri="{BB962C8B-B14F-4D97-AF65-F5344CB8AC3E}">
        <p14:creationId xmlns:p14="http://schemas.microsoft.com/office/powerpoint/2010/main" val="33060028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1FCD6B0-EA9C-B645-9848-239FA337ADF0}"/>
              </a:ext>
            </a:extLst>
          </p:cNvPr>
          <p:cNvSpPr>
            <a:spLocks noGrp="1"/>
          </p:cNvSpPr>
          <p:nvPr>
            <p:ph type="subTitle" idx="1"/>
          </p:nvPr>
        </p:nvSpPr>
        <p:spPr>
          <a:xfrm>
            <a:off x="112050" y="5014541"/>
            <a:ext cx="7438160" cy="2263745"/>
          </a:xfrm>
        </p:spPr>
        <p:txBody>
          <a:bodyPr anchor="b">
            <a:noAutofit/>
          </a:bodyPr>
          <a:lstStyle/>
          <a:p>
            <a:pPr algn="l"/>
            <a:endParaRPr lang="en-US" sz="2000" i="0" dirty="0">
              <a:effectLst/>
              <a:latin typeface="Calibri"/>
              <a:cs typeface="Calibri"/>
            </a:endParaRPr>
          </a:p>
          <a:p>
            <a:pPr algn="l"/>
            <a:endParaRPr lang="en-GB" sz="2000" i="0" dirty="0">
              <a:effectLst/>
              <a:latin typeface="+mj-lt"/>
              <a:cs typeface="Calibri Light" panose="020F0302020204030204"/>
            </a:endParaRPr>
          </a:p>
          <a:p>
            <a:pPr algn="l"/>
            <a:endParaRPr lang="en-US" sz="800" dirty="0">
              <a:cs typeface="Calibri" panose="020F0502020204030204"/>
            </a:endParaRPr>
          </a:p>
          <a:p>
            <a:pPr algn="l"/>
            <a:endParaRPr lang="en-GB" sz="2000" dirty="0">
              <a:cs typeface="Calibri" panose="020F0502020204030204"/>
            </a:endParaRPr>
          </a:p>
        </p:txBody>
      </p:sp>
      <p:sp>
        <p:nvSpPr>
          <p:cNvPr id="7" name="TextBox 6">
            <a:extLst>
              <a:ext uri="{FF2B5EF4-FFF2-40B4-BE49-F238E27FC236}">
                <a16:creationId xmlns:a16="http://schemas.microsoft.com/office/drawing/2014/main" id="{723C25B8-103D-12CF-4D69-6421F132AC62}"/>
              </a:ext>
            </a:extLst>
          </p:cNvPr>
          <p:cNvSpPr txBox="1"/>
          <p:nvPr/>
        </p:nvSpPr>
        <p:spPr>
          <a:xfrm>
            <a:off x="371855" y="670701"/>
            <a:ext cx="4557903" cy="31700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b="1" dirty="0">
                <a:cs typeface="Calibri"/>
              </a:rPr>
              <a:t>2024</a:t>
            </a:r>
          </a:p>
          <a:p>
            <a:r>
              <a:rPr lang="en-US" sz="4000" dirty="0">
                <a:cs typeface="Calibri"/>
              </a:rPr>
              <a:t>The Internet has the information- but  will it tell me what is true....?</a:t>
            </a:r>
            <a:endParaRPr lang="en-US" sz="4000" dirty="0"/>
          </a:p>
        </p:txBody>
      </p:sp>
      <p:sp>
        <p:nvSpPr>
          <p:cNvPr id="2" name="TextBox 1">
            <a:extLst>
              <a:ext uri="{FF2B5EF4-FFF2-40B4-BE49-F238E27FC236}">
                <a16:creationId xmlns:a16="http://schemas.microsoft.com/office/drawing/2014/main" id="{A357320A-44E0-50D5-3041-C9844361662A}"/>
              </a:ext>
            </a:extLst>
          </p:cNvPr>
          <p:cNvSpPr txBox="1"/>
          <p:nvPr/>
        </p:nvSpPr>
        <p:spPr>
          <a:xfrm>
            <a:off x="6796163" y="1312936"/>
            <a:ext cx="4557903"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dirty="0">
                <a:solidFill>
                  <a:srgbClr val="FF0000"/>
                </a:solidFill>
                <a:cs typeface="Calibri"/>
              </a:rPr>
              <a:t>Who was the greatest artist of all time? </a:t>
            </a:r>
          </a:p>
        </p:txBody>
      </p:sp>
    </p:spTree>
    <p:extLst>
      <p:ext uri="{BB962C8B-B14F-4D97-AF65-F5344CB8AC3E}">
        <p14:creationId xmlns:p14="http://schemas.microsoft.com/office/powerpoint/2010/main" val="14591597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1FCD6B0-EA9C-B645-9848-239FA337ADF0}"/>
              </a:ext>
            </a:extLst>
          </p:cNvPr>
          <p:cNvSpPr>
            <a:spLocks noGrp="1"/>
          </p:cNvSpPr>
          <p:nvPr>
            <p:ph type="subTitle" idx="1"/>
          </p:nvPr>
        </p:nvSpPr>
        <p:spPr>
          <a:xfrm>
            <a:off x="112050" y="5014541"/>
            <a:ext cx="7438160" cy="2263745"/>
          </a:xfrm>
        </p:spPr>
        <p:txBody>
          <a:bodyPr anchor="b">
            <a:noAutofit/>
          </a:bodyPr>
          <a:lstStyle/>
          <a:p>
            <a:pPr algn="l"/>
            <a:endParaRPr lang="en-US" sz="2000" i="0" dirty="0">
              <a:effectLst/>
              <a:latin typeface="Calibri"/>
              <a:cs typeface="Calibri"/>
            </a:endParaRPr>
          </a:p>
          <a:p>
            <a:pPr algn="l"/>
            <a:endParaRPr lang="en-GB" sz="2000" i="0" dirty="0">
              <a:effectLst/>
              <a:latin typeface="+mj-lt"/>
              <a:cs typeface="Calibri Light" panose="020F0302020204030204"/>
            </a:endParaRPr>
          </a:p>
          <a:p>
            <a:pPr algn="l"/>
            <a:endParaRPr lang="en-US" sz="800" dirty="0">
              <a:cs typeface="Calibri" panose="020F0502020204030204"/>
            </a:endParaRPr>
          </a:p>
          <a:p>
            <a:pPr algn="l"/>
            <a:endParaRPr lang="en-GB" sz="2000" dirty="0">
              <a:cs typeface="Calibri" panose="020F0502020204030204"/>
            </a:endParaRPr>
          </a:p>
        </p:txBody>
      </p:sp>
      <p:pic>
        <p:nvPicPr>
          <p:cNvPr id="5" name="Picture 4" descr="A screenshot of a computer&#10;&#10;Description automatically generated">
            <a:extLst>
              <a:ext uri="{FF2B5EF4-FFF2-40B4-BE49-F238E27FC236}">
                <a16:creationId xmlns:a16="http://schemas.microsoft.com/office/drawing/2014/main" id="{0A4D1F02-5088-866F-C349-8733FAD3044E}"/>
              </a:ext>
            </a:extLst>
          </p:cNvPr>
          <p:cNvPicPr>
            <a:picLocks noChangeAspect="1"/>
          </p:cNvPicPr>
          <p:nvPr/>
        </p:nvPicPr>
        <p:blipFill>
          <a:blip r:embed="rId2"/>
          <a:stretch>
            <a:fillRect/>
          </a:stretch>
        </p:blipFill>
        <p:spPr>
          <a:xfrm>
            <a:off x="771040" y="0"/>
            <a:ext cx="10092577" cy="6868797"/>
          </a:xfrm>
          <a:prstGeom prst="rect">
            <a:avLst/>
          </a:prstGeom>
        </p:spPr>
      </p:pic>
    </p:spTree>
    <p:extLst>
      <p:ext uri="{BB962C8B-B14F-4D97-AF65-F5344CB8AC3E}">
        <p14:creationId xmlns:p14="http://schemas.microsoft.com/office/powerpoint/2010/main" val="16217342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1FCD6B0-EA9C-B645-9848-239FA337ADF0}"/>
              </a:ext>
            </a:extLst>
          </p:cNvPr>
          <p:cNvSpPr>
            <a:spLocks noGrp="1"/>
          </p:cNvSpPr>
          <p:nvPr>
            <p:ph type="subTitle" idx="1"/>
          </p:nvPr>
        </p:nvSpPr>
        <p:spPr>
          <a:xfrm>
            <a:off x="112050" y="5014541"/>
            <a:ext cx="7438160" cy="2263745"/>
          </a:xfrm>
        </p:spPr>
        <p:txBody>
          <a:bodyPr anchor="b">
            <a:noAutofit/>
          </a:bodyPr>
          <a:lstStyle/>
          <a:p>
            <a:pPr algn="l"/>
            <a:endParaRPr lang="en-US" sz="2000" i="0" dirty="0">
              <a:effectLst/>
              <a:latin typeface="Calibri"/>
              <a:cs typeface="Calibri"/>
            </a:endParaRPr>
          </a:p>
          <a:p>
            <a:pPr algn="l"/>
            <a:endParaRPr lang="en-GB" sz="2000" i="0" dirty="0">
              <a:effectLst/>
              <a:latin typeface="+mj-lt"/>
              <a:cs typeface="Calibri Light" panose="020F0302020204030204"/>
            </a:endParaRPr>
          </a:p>
          <a:p>
            <a:pPr algn="l"/>
            <a:endParaRPr lang="en-US" sz="800" dirty="0">
              <a:cs typeface="Calibri" panose="020F0502020204030204"/>
            </a:endParaRPr>
          </a:p>
          <a:p>
            <a:pPr algn="l"/>
            <a:endParaRPr lang="en-GB" sz="2000" dirty="0">
              <a:cs typeface="Calibri" panose="020F0502020204030204"/>
            </a:endParaRPr>
          </a:p>
        </p:txBody>
      </p:sp>
      <p:pic>
        <p:nvPicPr>
          <p:cNvPr id="4" name="Picture 3" descr="A close up of a painting&#10;&#10;Description automatically generated">
            <a:extLst>
              <a:ext uri="{FF2B5EF4-FFF2-40B4-BE49-F238E27FC236}">
                <a16:creationId xmlns:a16="http://schemas.microsoft.com/office/drawing/2014/main" id="{E7FBBEA6-0370-9212-E258-2AC499FDCD33}"/>
              </a:ext>
            </a:extLst>
          </p:cNvPr>
          <p:cNvPicPr>
            <a:picLocks noChangeAspect="1"/>
          </p:cNvPicPr>
          <p:nvPr/>
        </p:nvPicPr>
        <p:blipFill>
          <a:blip r:embed="rId2"/>
          <a:stretch>
            <a:fillRect/>
          </a:stretch>
        </p:blipFill>
        <p:spPr>
          <a:xfrm>
            <a:off x="112050" y="1237060"/>
            <a:ext cx="11865064" cy="4383879"/>
          </a:xfrm>
          <a:prstGeom prst="rect">
            <a:avLst/>
          </a:prstGeom>
        </p:spPr>
      </p:pic>
      <p:sp>
        <p:nvSpPr>
          <p:cNvPr id="8" name="TextBox 7">
            <a:extLst>
              <a:ext uri="{FF2B5EF4-FFF2-40B4-BE49-F238E27FC236}">
                <a16:creationId xmlns:a16="http://schemas.microsoft.com/office/drawing/2014/main" id="{EADAA011-C2C2-0230-6DAE-384268BD56B0}"/>
              </a:ext>
            </a:extLst>
          </p:cNvPr>
          <p:cNvSpPr txBox="1"/>
          <p:nvPr/>
        </p:nvSpPr>
        <p:spPr>
          <a:xfrm>
            <a:off x="3665604" y="5961747"/>
            <a:ext cx="6098058" cy="369332"/>
          </a:xfrm>
          <a:prstGeom prst="rect">
            <a:avLst/>
          </a:prstGeom>
          <a:noFill/>
        </p:spPr>
        <p:txBody>
          <a:bodyPr wrap="square">
            <a:spAutoFit/>
          </a:bodyPr>
          <a:lstStyle/>
          <a:p>
            <a:pPr algn="l" fontAlgn="base"/>
            <a:r>
              <a:rPr lang="en-GB" b="0" i="0" u="none" strike="noStrike" dirty="0">
                <a:solidFill>
                  <a:srgbClr val="000000"/>
                </a:solidFill>
                <a:effectLst/>
                <a:latin typeface="RoslindaleCondensed"/>
              </a:rPr>
              <a:t>The Nymph of the Luo River – Gu </a:t>
            </a:r>
            <a:r>
              <a:rPr lang="en-GB" b="0" i="0" u="none" strike="noStrike" dirty="0" err="1">
                <a:solidFill>
                  <a:srgbClr val="000000"/>
                </a:solidFill>
                <a:effectLst/>
                <a:latin typeface="RoslindaleCondensed"/>
              </a:rPr>
              <a:t>Kaizhi</a:t>
            </a:r>
            <a:endParaRPr lang="en-GB" b="0" i="0" u="none" strike="noStrike" dirty="0">
              <a:solidFill>
                <a:srgbClr val="000000"/>
              </a:solidFill>
              <a:effectLst/>
              <a:latin typeface="RoslindaleCondensed"/>
            </a:endParaRPr>
          </a:p>
        </p:txBody>
      </p:sp>
    </p:spTree>
    <p:extLst>
      <p:ext uri="{BB962C8B-B14F-4D97-AF65-F5344CB8AC3E}">
        <p14:creationId xmlns:p14="http://schemas.microsoft.com/office/powerpoint/2010/main" val="35163024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A picture containing text&#10;&#10;Description automatically generated">
            <a:extLst>
              <a:ext uri="{FF2B5EF4-FFF2-40B4-BE49-F238E27FC236}">
                <a16:creationId xmlns:a16="http://schemas.microsoft.com/office/drawing/2014/main" id="{C379445B-81B4-766D-6D63-D31D3F6C71C8}"/>
              </a:ext>
            </a:extLst>
          </p:cNvPr>
          <p:cNvPicPr>
            <a:picLocks noChangeAspect="1"/>
          </p:cNvPicPr>
          <p:nvPr/>
        </p:nvPicPr>
        <p:blipFill>
          <a:blip r:embed="rId2"/>
          <a:stretch>
            <a:fillRect/>
          </a:stretch>
        </p:blipFill>
        <p:spPr>
          <a:xfrm>
            <a:off x="469392" y="705672"/>
            <a:ext cx="4840224" cy="3825120"/>
          </a:xfrm>
          <a:prstGeom prst="rect">
            <a:avLst/>
          </a:prstGeom>
        </p:spPr>
      </p:pic>
      <p:sp>
        <p:nvSpPr>
          <p:cNvPr id="7" name="Subtitle 2">
            <a:extLst>
              <a:ext uri="{FF2B5EF4-FFF2-40B4-BE49-F238E27FC236}">
                <a16:creationId xmlns:a16="http://schemas.microsoft.com/office/drawing/2014/main" id="{5FF1A448-8894-F12C-245D-992A2103CB91}"/>
              </a:ext>
            </a:extLst>
          </p:cNvPr>
          <p:cNvSpPr>
            <a:spLocks noGrp="1"/>
          </p:cNvSpPr>
          <p:nvPr>
            <p:ph type="subTitle" idx="1"/>
          </p:nvPr>
        </p:nvSpPr>
        <p:spPr>
          <a:xfrm>
            <a:off x="469392" y="4691430"/>
            <a:ext cx="9131808" cy="2263745"/>
          </a:xfrm>
        </p:spPr>
        <p:txBody>
          <a:bodyPr anchor="b">
            <a:noAutofit/>
          </a:bodyPr>
          <a:lstStyle/>
          <a:p>
            <a:pPr algn="l"/>
            <a:endParaRPr lang="en-US" sz="2000" i="0" dirty="0">
              <a:effectLst/>
              <a:latin typeface="Calibri"/>
              <a:cs typeface="Calibri"/>
            </a:endParaRPr>
          </a:p>
          <a:p>
            <a:pPr algn="l"/>
            <a:endParaRPr lang="en-GB" sz="2000" i="0" dirty="0">
              <a:effectLst/>
              <a:latin typeface="+mj-lt"/>
              <a:cs typeface="Calibri Light" panose="020F0302020204030204"/>
            </a:endParaRPr>
          </a:p>
          <a:p>
            <a:pPr algn="l"/>
            <a:r>
              <a:rPr lang="en-GB" sz="2800" b="1" i="0" dirty="0">
                <a:effectLst/>
                <a:latin typeface="Arial"/>
                <a:cs typeface="Arial"/>
              </a:rPr>
              <a:t>Has the Internet changed the nature of knowledge?</a:t>
            </a:r>
          </a:p>
          <a:p>
            <a:pPr algn="l"/>
            <a:endParaRPr lang="en-US" sz="800" dirty="0">
              <a:cs typeface="Calibri" panose="020F0502020204030204"/>
            </a:endParaRPr>
          </a:p>
          <a:p>
            <a:pPr algn="l"/>
            <a:endParaRPr lang="en-GB" sz="2000" dirty="0">
              <a:cs typeface="Calibri" panose="020F0502020204030204"/>
            </a:endParaRPr>
          </a:p>
        </p:txBody>
      </p:sp>
    </p:spTree>
    <p:extLst>
      <p:ext uri="{BB962C8B-B14F-4D97-AF65-F5344CB8AC3E}">
        <p14:creationId xmlns:p14="http://schemas.microsoft.com/office/powerpoint/2010/main" val="34871869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A picture containing text&#10;&#10;Description automatically generated">
            <a:extLst>
              <a:ext uri="{FF2B5EF4-FFF2-40B4-BE49-F238E27FC236}">
                <a16:creationId xmlns:a16="http://schemas.microsoft.com/office/drawing/2014/main" id="{C379445B-81B4-766D-6D63-D31D3F6C71C8}"/>
              </a:ext>
            </a:extLst>
          </p:cNvPr>
          <p:cNvPicPr>
            <a:picLocks noChangeAspect="1"/>
          </p:cNvPicPr>
          <p:nvPr/>
        </p:nvPicPr>
        <p:blipFill>
          <a:blip r:embed="rId2"/>
          <a:stretch>
            <a:fillRect/>
          </a:stretch>
        </p:blipFill>
        <p:spPr>
          <a:xfrm>
            <a:off x="469392" y="705672"/>
            <a:ext cx="4840224" cy="3825120"/>
          </a:xfrm>
          <a:prstGeom prst="rect">
            <a:avLst/>
          </a:prstGeom>
        </p:spPr>
      </p:pic>
      <p:sp>
        <p:nvSpPr>
          <p:cNvPr id="7" name="Subtitle 2">
            <a:extLst>
              <a:ext uri="{FF2B5EF4-FFF2-40B4-BE49-F238E27FC236}">
                <a16:creationId xmlns:a16="http://schemas.microsoft.com/office/drawing/2014/main" id="{5FF1A448-8894-F12C-245D-992A2103CB91}"/>
              </a:ext>
            </a:extLst>
          </p:cNvPr>
          <p:cNvSpPr>
            <a:spLocks noGrp="1"/>
          </p:cNvSpPr>
          <p:nvPr>
            <p:ph type="subTitle" idx="1"/>
          </p:nvPr>
        </p:nvSpPr>
        <p:spPr>
          <a:xfrm>
            <a:off x="469392" y="4703787"/>
            <a:ext cx="9131808" cy="2263745"/>
          </a:xfrm>
        </p:spPr>
        <p:txBody>
          <a:bodyPr anchor="b">
            <a:noAutofit/>
          </a:bodyPr>
          <a:lstStyle/>
          <a:p>
            <a:pPr algn="l"/>
            <a:endParaRPr lang="en-US" sz="2000" i="0" dirty="0">
              <a:effectLst/>
              <a:latin typeface="Calibri"/>
              <a:cs typeface="Calibri"/>
            </a:endParaRPr>
          </a:p>
          <a:p>
            <a:pPr algn="l"/>
            <a:endParaRPr lang="en-GB" sz="2000" i="0" dirty="0">
              <a:effectLst/>
              <a:latin typeface="+mj-lt"/>
              <a:cs typeface="Calibri Light" panose="020F0302020204030204"/>
            </a:endParaRPr>
          </a:p>
          <a:p>
            <a:pPr algn="l"/>
            <a:r>
              <a:rPr lang="en-GB" sz="2800" b="1" i="0" dirty="0">
                <a:effectLst/>
                <a:latin typeface="Arial"/>
                <a:cs typeface="Arial"/>
              </a:rPr>
              <a:t>Has the Internet changed the nature of knowledge?</a:t>
            </a:r>
          </a:p>
          <a:p>
            <a:pPr algn="l"/>
            <a:endParaRPr lang="en-US" sz="800" dirty="0">
              <a:cs typeface="Calibri" panose="020F0502020204030204"/>
            </a:endParaRPr>
          </a:p>
          <a:p>
            <a:pPr algn="l"/>
            <a:endParaRPr lang="en-GB" sz="2000" dirty="0">
              <a:cs typeface="Calibri" panose="020F0502020204030204"/>
            </a:endParaRPr>
          </a:p>
        </p:txBody>
      </p:sp>
      <p:pic>
        <p:nvPicPr>
          <p:cNvPr id="3" name="Picture 2" descr="A poster with different types of misleading news&#10;&#10;Description automatically generated">
            <a:extLst>
              <a:ext uri="{FF2B5EF4-FFF2-40B4-BE49-F238E27FC236}">
                <a16:creationId xmlns:a16="http://schemas.microsoft.com/office/drawing/2014/main" id="{BAA8D42A-8C29-E39F-3E92-3738321C99D5}"/>
              </a:ext>
            </a:extLst>
          </p:cNvPr>
          <p:cNvPicPr>
            <a:picLocks noChangeAspect="1"/>
          </p:cNvPicPr>
          <p:nvPr/>
        </p:nvPicPr>
        <p:blipFill>
          <a:blip r:embed="rId3"/>
          <a:stretch>
            <a:fillRect/>
          </a:stretch>
        </p:blipFill>
        <p:spPr>
          <a:xfrm>
            <a:off x="5750010" y="399609"/>
            <a:ext cx="6100119" cy="5140549"/>
          </a:xfrm>
          <a:prstGeom prst="rect">
            <a:avLst/>
          </a:prstGeom>
        </p:spPr>
      </p:pic>
    </p:spTree>
    <p:extLst>
      <p:ext uri="{BB962C8B-B14F-4D97-AF65-F5344CB8AC3E}">
        <p14:creationId xmlns:p14="http://schemas.microsoft.com/office/powerpoint/2010/main" val="31499353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oster with different types of misleading news&#10;&#10;Description automatically generated">
            <a:extLst>
              <a:ext uri="{FF2B5EF4-FFF2-40B4-BE49-F238E27FC236}">
                <a16:creationId xmlns:a16="http://schemas.microsoft.com/office/drawing/2014/main" id="{BAA8D42A-8C29-E39F-3E92-3738321C99D5}"/>
              </a:ext>
            </a:extLst>
          </p:cNvPr>
          <p:cNvPicPr>
            <a:picLocks noChangeAspect="1"/>
          </p:cNvPicPr>
          <p:nvPr/>
        </p:nvPicPr>
        <p:blipFill>
          <a:blip r:embed="rId2"/>
          <a:stretch>
            <a:fillRect/>
          </a:stretch>
        </p:blipFill>
        <p:spPr>
          <a:xfrm>
            <a:off x="1832919" y="103047"/>
            <a:ext cx="7867135" cy="6629607"/>
          </a:xfrm>
          <a:prstGeom prst="rect">
            <a:avLst/>
          </a:prstGeom>
        </p:spPr>
      </p:pic>
    </p:spTree>
    <p:extLst>
      <p:ext uri="{BB962C8B-B14F-4D97-AF65-F5344CB8AC3E}">
        <p14:creationId xmlns:p14="http://schemas.microsoft.com/office/powerpoint/2010/main" val="11285144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E45BC5EF-F7DA-5DEC-4BF5-324FB7ACD39C}"/>
              </a:ext>
            </a:extLst>
          </p:cNvPr>
          <p:cNvSpPr txBox="1"/>
          <p:nvPr/>
        </p:nvSpPr>
        <p:spPr>
          <a:xfrm>
            <a:off x="1186249" y="494269"/>
            <a:ext cx="8167816" cy="6463308"/>
          </a:xfrm>
          <a:prstGeom prst="rect">
            <a:avLst/>
          </a:prstGeom>
          <a:noFill/>
        </p:spPr>
        <p:txBody>
          <a:bodyPr wrap="square">
            <a:spAutoFit/>
          </a:bodyPr>
          <a:lstStyle/>
          <a:p>
            <a:r>
              <a:rPr lang="en-GB" b="1" dirty="0"/>
              <a:t>How PISA measures reading skills</a:t>
            </a:r>
          </a:p>
          <a:p>
            <a:endParaRPr lang="en-GB" dirty="0"/>
          </a:p>
          <a:p>
            <a:r>
              <a:rPr lang="en-GB" dirty="0"/>
              <a:t> In PISA 2022, reading proficiency is defined as follows:</a:t>
            </a:r>
          </a:p>
          <a:p>
            <a:r>
              <a:rPr lang="en-GB" dirty="0"/>
              <a:t> “</a:t>
            </a:r>
            <a:r>
              <a:rPr lang="en-GB" b="1" dirty="0">
                <a:solidFill>
                  <a:srgbClr val="FF0000"/>
                </a:solidFill>
              </a:rPr>
              <a:t>Reading literacy is understanding, using, evaluating, reflecting on and engaging with texts </a:t>
            </a:r>
            <a:r>
              <a:rPr lang="en-GB" dirty="0"/>
              <a:t>in order to achieve one’s goals, to develop one’s knowledge and potential, and to participate in society” (OECD, 2019[22]). PISA conceives of reading skills as a broad set of competencies that allows readers to engage with written information presented in one or more texts for a specific purpose.</a:t>
            </a:r>
          </a:p>
          <a:p>
            <a:endParaRPr lang="en-GB" dirty="0"/>
          </a:p>
          <a:p>
            <a:r>
              <a:rPr lang="en-GB" dirty="0"/>
              <a:t>Readers must understand the text and integrate this with their pre-existing knowledge. </a:t>
            </a:r>
            <a:r>
              <a:rPr lang="en-GB" b="1" dirty="0">
                <a:solidFill>
                  <a:srgbClr val="FF0000"/>
                </a:solidFill>
              </a:rPr>
              <a:t>They must examine the author’s (or authors’) point of view and decide whether the text is reliable and truthful</a:t>
            </a:r>
            <a:r>
              <a:rPr lang="en-GB" dirty="0"/>
              <a:t>, and whether it is relevant to their goals or purpose.</a:t>
            </a:r>
          </a:p>
          <a:p>
            <a:endParaRPr lang="en-GB" dirty="0"/>
          </a:p>
          <a:p>
            <a:r>
              <a:rPr lang="en-GB" dirty="0"/>
              <a:t>Reading in the 21st century involves not only the printed page but electronic formats (i.e. digital reading).</a:t>
            </a:r>
            <a:r>
              <a:rPr lang="en-GB" b="1" dirty="0">
                <a:solidFill>
                  <a:srgbClr val="FF0000"/>
                </a:solidFill>
              </a:rPr>
              <a:t> It requires triangulating different sources, navigating through ambiguity, distinguishing between fact and opinion, and constructing knowledge. </a:t>
            </a:r>
            <a:r>
              <a:rPr lang="en-GB" dirty="0"/>
              <a:t>During the pandemic, remote teaching initiatives heavily relied on the availability of digital education resources.”</a:t>
            </a:r>
          </a:p>
          <a:p>
            <a:endParaRPr lang="en-GB" dirty="0"/>
          </a:p>
          <a:p>
            <a:r>
              <a:rPr lang="en-GB" sz="1800" dirty="0">
                <a:effectLst/>
                <a:latin typeface="Arial" panose="020B0604020202020204" pitchFamily="34" charset="0"/>
              </a:rPr>
              <a:t>OECD (2023) PISA 2022 Results (Volume I): </a:t>
            </a:r>
            <a:r>
              <a:rPr lang="en-GB" sz="1800" i="1" dirty="0">
                <a:effectLst/>
                <a:latin typeface="Arial" panose="020B0604020202020204" pitchFamily="34" charset="0"/>
              </a:rPr>
              <a:t>The State of Learning and Equity in Education</a:t>
            </a:r>
            <a:r>
              <a:rPr lang="en-GB" sz="1800" dirty="0">
                <a:effectLst/>
                <a:latin typeface="Arial" panose="020B0604020202020204" pitchFamily="34" charset="0"/>
              </a:rPr>
              <a:t>. Paris: OECD. </a:t>
            </a:r>
            <a:r>
              <a:rPr lang="en-GB" sz="1800" dirty="0">
                <a:effectLst/>
                <a:latin typeface="Roboto" panose="02000000000000000000" pitchFamily="2" charset="0"/>
                <a:hlinkClick r:id="rId2"/>
              </a:rPr>
              <a:t>https://doi.org/10.1787/53f23881-en</a:t>
            </a:r>
            <a:r>
              <a:rPr lang="en-GB" sz="1800" dirty="0">
                <a:effectLst/>
                <a:latin typeface="Helvetica" pitchFamily="2" charset="0"/>
              </a:rPr>
              <a:t> (p. 83) </a:t>
            </a:r>
            <a:endParaRPr lang="en-GB" sz="1800" dirty="0">
              <a:effectLst/>
              <a:latin typeface="Calibri" panose="020F0502020204030204" pitchFamily="34" charset="0"/>
            </a:endParaRPr>
          </a:p>
          <a:p>
            <a:endParaRPr lang="en-US" dirty="0"/>
          </a:p>
        </p:txBody>
      </p:sp>
    </p:spTree>
    <p:extLst>
      <p:ext uri="{BB962C8B-B14F-4D97-AF65-F5344CB8AC3E}">
        <p14:creationId xmlns:p14="http://schemas.microsoft.com/office/powerpoint/2010/main" val="10842150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6BE77-F034-E398-22BF-56F746D318D2}"/>
              </a:ext>
            </a:extLst>
          </p:cNvPr>
          <p:cNvSpPr>
            <a:spLocks noGrp="1"/>
          </p:cNvSpPr>
          <p:nvPr>
            <p:ph type="title"/>
          </p:nvPr>
        </p:nvSpPr>
        <p:spPr>
          <a:xfrm>
            <a:off x="205154" y="90931"/>
            <a:ext cx="10515600" cy="1325563"/>
          </a:xfrm>
        </p:spPr>
        <p:txBody>
          <a:bodyPr/>
          <a:lstStyle/>
          <a:p>
            <a:r>
              <a:rPr lang="en-US" dirty="0"/>
              <a:t>My three theoretical frameworks </a:t>
            </a:r>
            <a:r>
              <a:rPr lang="en-US" dirty="0">
                <a:sym typeface="Wingdings" pitchFamily="2" charset="2"/>
              </a:rPr>
              <a:t>…and their implications (1, 2 and 3)</a:t>
            </a:r>
            <a:endParaRPr lang="en-US" dirty="0"/>
          </a:p>
        </p:txBody>
      </p:sp>
      <p:sp>
        <p:nvSpPr>
          <p:cNvPr id="3" name="Content Placeholder 2">
            <a:extLst>
              <a:ext uri="{FF2B5EF4-FFF2-40B4-BE49-F238E27FC236}">
                <a16:creationId xmlns:a16="http://schemas.microsoft.com/office/drawing/2014/main" id="{81D14885-4909-4A34-5554-F009558352EE}"/>
              </a:ext>
            </a:extLst>
          </p:cNvPr>
          <p:cNvSpPr>
            <a:spLocks noGrp="1"/>
          </p:cNvSpPr>
          <p:nvPr>
            <p:ph idx="1"/>
          </p:nvPr>
        </p:nvSpPr>
        <p:spPr>
          <a:xfrm>
            <a:off x="838199" y="1700273"/>
            <a:ext cx="10765221" cy="4668996"/>
          </a:xfrm>
        </p:spPr>
        <p:txBody>
          <a:bodyPr>
            <a:normAutofit fontScale="92500" lnSpcReduction="10000"/>
          </a:bodyPr>
          <a:lstStyle/>
          <a:p>
            <a:r>
              <a:rPr lang="en-US" dirty="0"/>
              <a:t>From </a:t>
            </a:r>
            <a:r>
              <a:rPr lang="en-US" b="1" dirty="0"/>
              <a:t>Paulo Freire (1972)</a:t>
            </a:r>
            <a:r>
              <a:rPr lang="en-US" dirty="0"/>
              <a:t>: </a:t>
            </a:r>
          </a:p>
          <a:p>
            <a:pPr marL="0" indent="0">
              <a:buNone/>
            </a:pPr>
            <a:r>
              <a:rPr lang="en-US" sz="2800" dirty="0">
                <a:ea typeface="+mj-lt"/>
                <a:cs typeface="+mj-lt"/>
              </a:rPr>
              <a:t>All language transmits values as well as facts. Critical literacy does not simply read the world, it rewrites it. It changes the world. </a:t>
            </a:r>
          </a:p>
          <a:p>
            <a:pPr marL="0" indent="0">
              <a:buNone/>
            </a:pPr>
            <a:r>
              <a:rPr lang="en-US" dirty="0">
                <a:ea typeface="+mj-lt"/>
                <a:cs typeface="+mj-lt"/>
              </a:rPr>
              <a:t>1.    The Internet gives us information </a:t>
            </a:r>
            <a:r>
              <a:rPr lang="en-US" dirty="0">
                <a:sym typeface="Wingdings" pitchFamily="2" charset="2"/>
              </a:rPr>
              <a:t> </a:t>
            </a:r>
            <a:r>
              <a:rPr lang="en-US" dirty="0">
                <a:ea typeface="+mj-lt"/>
                <a:cs typeface="+mj-lt"/>
                <a:sym typeface="Wingdings" pitchFamily="2" charset="2"/>
              </a:rPr>
              <a:t> H</a:t>
            </a:r>
            <a:r>
              <a:rPr lang="en-US" dirty="0">
                <a:ea typeface="+mj-lt"/>
                <a:cs typeface="+mj-lt"/>
              </a:rPr>
              <a:t>umans give us knowledge </a:t>
            </a:r>
            <a:endParaRPr lang="en-US" sz="900" dirty="0">
              <a:ea typeface="+mj-lt"/>
              <a:cs typeface="+mj-lt"/>
            </a:endParaRPr>
          </a:p>
          <a:p>
            <a:pPr marL="0" indent="0">
              <a:buNone/>
            </a:pPr>
            <a:r>
              <a:rPr lang="en-US" sz="1000" dirty="0"/>
              <a:t> </a:t>
            </a:r>
          </a:p>
          <a:p>
            <a:r>
              <a:rPr lang="en-US" dirty="0"/>
              <a:t>From </a:t>
            </a:r>
            <a:r>
              <a:rPr lang="en-US" b="1" dirty="0"/>
              <a:t>Julie </a:t>
            </a:r>
            <a:r>
              <a:rPr lang="en-US" b="1" dirty="0" err="1"/>
              <a:t>Coiro</a:t>
            </a:r>
            <a:r>
              <a:rPr lang="en-US" b="1" dirty="0"/>
              <a:t> (2023)</a:t>
            </a:r>
            <a:r>
              <a:rPr lang="en-US" dirty="0"/>
              <a:t>:</a:t>
            </a:r>
          </a:p>
          <a:p>
            <a:pPr marL="0" indent="0">
              <a:buNone/>
            </a:pPr>
            <a:r>
              <a:rPr lang="en-US" dirty="0"/>
              <a:t> 2.    1990 Is it true?   </a:t>
            </a:r>
            <a:r>
              <a:rPr lang="en-US" dirty="0">
                <a:sym typeface="Wingdings" pitchFamily="2" charset="2"/>
              </a:rPr>
              <a:t>  2018 What is truth?</a:t>
            </a:r>
          </a:p>
          <a:p>
            <a:pPr marL="0" indent="0">
              <a:buNone/>
            </a:pPr>
            <a:r>
              <a:rPr lang="en-US" dirty="0"/>
              <a:t>       Truth on the Internet is provisional, social and context-related </a:t>
            </a:r>
          </a:p>
          <a:p>
            <a:pPr marL="0" indent="0">
              <a:buNone/>
            </a:pPr>
            <a:endParaRPr lang="en-US" sz="800" dirty="0"/>
          </a:p>
          <a:p>
            <a:r>
              <a:rPr lang="en-US" dirty="0"/>
              <a:t>From </a:t>
            </a:r>
            <a:r>
              <a:rPr lang="en-US" b="1" dirty="0"/>
              <a:t>Bakhtin (1929/1984/2013)</a:t>
            </a:r>
            <a:r>
              <a:rPr lang="en-US" dirty="0"/>
              <a:t>: </a:t>
            </a:r>
          </a:p>
          <a:p>
            <a:pPr marL="0" indent="0">
              <a:buNone/>
            </a:pPr>
            <a:r>
              <a:rPr lang="en-US" dirty="0"/>
              <a:t>3.      All learning is dialogic. </a:t>
            </a:r>
            <a:r>
              <a:rPr lang="en-US" dirty="0">
                <a:sym typeface="Wingdings" pitchFamily="2" charset="2"/>
              </a:rPr>
              <a:t> Teach CDL through dialogue; research CDL by evaluating dialogue</a:t>
            </a:r>
            <a:endParaRPr lang="en-US" dirty="0"/>
          </a:p>
        </p:txBody>
      </p:sp>
      <p:pic>
        <p:nvPicPr>
          <p:cNvPr id="6" name="Picture 5" descr="A screenshot of a web page&#10;&#10;Description automatically generated">
            <a:extLst>
              <a:ext uri="{FF2B5EF4-FFF2-40B4-BE49-F238E27FC236}">
                <a16:creationId xmlns:a16="http://schemas.microsoft.com/office/drawing/2014/main" id="{30E40152-2144-53E8-CC8E-4413D4ACA8EA}"/>
              </a:ext>
            </a:extLst>
          </p:cNvPr>
          <p:cNvPicPr>
            <a:picLocks noChangeAspect="1"/>
          </p:cNvPicPr>
          <p:nvPr/>
        </p:nvPicPr>
        <p:blipFill>
          <a:blip r:embed="rId2"/>
          <a:stretch>
            <a:fillRect/>
          </a:stretch>
        </p:blipFill>
        <p:spPr>
          <a:xfrm>
            <a:off x="10144870" y="4087594"/>
            <a:ext cx="1614221" cy="906836"/>
          </a:xfrm>
          <a:prstGeom prst="rect">
            <a:avLst/>
          </a:prstGeom>
        </p:spPr>
      </p:pic>
    </p:spTree>
    <p:extLst>
      <p:ext uri="{BB962C8B-B14F-4D97-AF65-F5344CB8AC3E}">
        <p14:creationId xmlns:p14="http://schemas.microsoft.com/office/powerpoint/2010/main" val="30026006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5"/>
          <p:cNvSpPr txBox="1"/>
          <p:nvPr/>
        </p:nvSpPr>
        <p:spPr>
          <a:xfrm>
            <a:off x="9857800" y="5441800"/>
            <a:ext cx="2046400" cy="531600"/>
          </a:xfrm>
          <a:prstGeom prst="rect">
            <a:avLst/>
          </a:prstGeom>
          <a:noFill/>
          <a:ln>
            <a:noFill/>
          </a:ln>
        </p:spPr>
        <p:txBody>
          <a:bodyPr spcFirstLastPara="1" wrap="square" lIns="121900" tIns="121900" rIns="121900" bIns="121900" anchor="t" anchorCtr="0">
            <a:noAutofit/>
          </a:bodyPr>
          <a:lstStyle/>
          <a:p>
            <a:pPr algn="ctr">
              <a:lnSpc>
                <a:spcPct val="115000"/>
              </a:lnSpc>
              <a:spcAft>
                <a:spcPts val="2133"/>
              </a:spcAft>
            </a:pPr>
            <a:r>
              <a:rPr lang="en" sz="2400" b="1">
                <a:solidFill>
                  <a:schemeClr val="dk1"/>
                </a:solidFill>
                <a:latin typeface="Roboto"/>
                <a:ea typeface="Roboto"/>
                <a:cs typeface="Roboto"/>
                <a:sym typeface="Roboto"/>
              </a:rPr>
              <a:t>~ 2018 …. </a:t>
            </a:r>
            <a:endParaRPr sz="2400" b="1">
              <a:solidFill>
                <a:schemeClr val="dk1"/>
              </a:solidFill>
              <a:latin typeface="Roboto"/>
              <a:ea typeface="Roboto"/>
              <a:cs typeface="Roboto"/>
              <a:sym typeface="Roboto"/>
            </a:endParaRPr>
          </a:p>
        </p:txBody>
      </p:sp>
      <p:sp>
        <p:nvSpPr>
          <p:cNvPr id="73" name="Google Shape;73;p15"/>
          <p:cNvSpPr txBox="1"/>
          <p:nvPr/>
        </p:nvSpPr>
        <p:spPr>
          <a:xfrm>
            <a:off x="56133" y="6176000"/>
            <a:ext cx="4312000" cy="682000"/>
          </a:xfrm>
          <a:prstGeom prst="rect">
            <a:avLst/>
          </a:prstGeom>
          <a:solidFill>
            <a:srgbClr val="1C4587"/>
          </a:solidFill>
          <a:ln>
            <a:noFill/>
          </a:ln>
        </p:spPr>
        <p:txBody>
          <a:bodyPr spcFirstLastPara="1" wrap="square" lIns="121900" tIns="121900" rIns="121900" bIns="121900" anchor="t" anchorCtr="0">
            <a:noAutofit/>
          </a:bodyPr>
          <a:lstStyle/>
          <a:p>
            <a:pPr algn="ctr">
              <a:lnSpc>
                <a:spcPct val="115000"/>
              </a:lnSpc>
              <a:spcAft>
                <a:spcPts val="2133"/>
              </a:spcAft>
            </a:pPr>
            <a:r>
              <a:rPr lang="en" sz="1467" b="1">
                <a:solidFill>
                  <a:schemeClr val="lt1"/>
                </a:solidFill>
                <a:latin typeface="Roboto"/>
                <a:ea typeface="Roboto"/>
                <a:cs typeface="Roboto"/>
                <a:sym typeface="Roboto"/>
              </a:rPr>
              <a:t>Reading - From Words to </a:t>
            </a:r>
            <a:br>
              <a:rPr lang="en" sz="1467" b="1">
                <a:solidFill>
                  <a:schemeClr val="lt1"/>
                </a:solidFill>
                <a:latin typeface="Roboto"/>
                <a:ea typeface="Roboto"/>
                <a:cs typeface="Roboto"/>
                <a:sym typeface="Roboto"/>
              </a:rPr>
            </a:br>
            <a:r>
              <a:rPr lang="en" sz="1467" b="1">
                <a:solidFill>
                  <a:schemeClr val="lt1"/>
                </a:solidFill>
                <a:latin typeface="Roboto"/>
                <a:ea typeface="Roboto"/>
                <a:cs typeface="Roboto"/>
                <a:sym typeface="Roboto"/>
              </a:rPr>
              <a:t>Multiple Texts</a:t>
            </a:r>
            <a:endParaRPr sz="1467" b="1">
              <a:solidFill>
                <a:schemeClr val="lt1"/>
              </a:solidFill>
              <a:latin typeface="Roboto"/>
              <a:ea typeface="Roboto"/>
              <a:cs typeface="Roboto"/>
              <a:sym typeface="Roboto"/>
            </a:endParaRPr>
          </a:p>
        </p:txBody>
      </p:sp>
      <p:sp>
        <p:nvSpPr>
          <p:cNvPr id="74" name="Google Shape;74;p15"/>
          <p:cNvSpPr txBox="1"/>
          <p:nvPr/>
        </p:nvSpPr>
        <p:spPr>
          <a:xfrm>
            <a:off x="4592300" y="6176000"/>
            <a:ext cx="4064400" cy="682000"/>
          </a:xfrm>
          <a:prstGeom prst="rect">
            <a:avLst/>
          </a:prstGeom>
          <a:solidFill>
            <a:srgbClr val="1C4587"/>
          </a:solidFill>
          <a:ln>
            <a:noFill/>
          </a:ln>
        </p:spPr>
        <p:txBody>
          <a:bodyPr spcFirstLastPara="1" wrap="square" lIns="121900" tIns="121900" rIns="121900" bIns="121900" anchor="t" anchorCtr="0">
            <a:noAutofit/>
          </a:bodyPr>
          <a:lstStyle/>
          <a:p>
            <a:pPr algn="ctr">
              <a:lnSpc>
                <a:spcPct val="115000"/>
              </a:lnSpc>
              <a:spcAft>
                <a:spcPts val="2133"/>
              </a:spcAft>
            </a:pPr>
            <a:r>
              <a:rPr lang="en" sz="1467" b="1">
                <a:solidFill>
                  <a:schemeClr val="lt1"/>
                </a:solidFill>
                <a:latin typeface="Roboto"/>
                <a:ea typeface="Roboto"/>
                <a:cs typeface="Roboto"/>
                <a:sym typeface="Roboto"/>
              </a:rPr>
              <a:t>Reading Within and Across Multiple/Networked Media</a:t>
            </a:r>
            <a:endParaRPr sz="1467" b="1">
              <a:solidFill>
                <a:schemeClr val="lt1"/>
              </a:solidFill>
              <a:latin typeface="Roboto"/>
              <a:ea typeface="Roboto"/>
              <a:cs typeface="Roboto"/>
              <a:sym typeface="Roboto"/>
            </a:endParaRPr>
          </a:p>
        </p:txBody>
      </p:sp>
      <p:sp>
        <p:nvSpPr>
          <p:cNvPr id="75" name="Google Shape;75;p15"/>
          <p:cNvSpPr txBox="1"/>
          <p:nvPr/>
        </p:nvSpPr>
        <p:spPr>
          <a:xfrm>
            <a:off x="9013967" y="6176016"/>
            <a:ext cx="3031200" cy="682000"/>
          </a:xfrm>
          <a:prstGeom prst="rect">
            <a:avLst/>
          </a:prstGeom>
          <a:solidFill>
            <a:srgbClr val="1C4587"/>
          </a:solidFill>
          <a:ln>
            <a:noFill/>
          </a:ln>
        </p:spPr>
        <p:txBody>
          <a:bodyPr spcFirstLastPara="1" wrap="square" lIns="121900" tIns="121900" rIns="121900" bIns="121900" anchor="t" anchorCtr="0">
            <a:noAutofit/>
          </a:bodyPr>
          <a:lstStyle/>
          <a:p>
            <a:pPr algn="ctr">
              <a:lnSpc>
                <a:spcPct val="115000"/>
              </a:lnSpc>
              <a:spcAft>
                <a:spcPts val="2133"/>
              </a:spcAft>
            </a:pPr>
            <a:r>
              <a:rPr lang="en" sz="1467" b="1">
                <a:solidFill>
                  <a:schemeClr val="lt1"/>
                </a:solidFill>
                <a:latin typeface="Roboto"/>
                <a:ea typeface="Roboto"/>
                <a:cs typeface="Roboto"/>
                <a:sym typeface="Roboto"/>
              </a:rPr>
              <a:t>Reading the World </a:t>
            </a:r>
            <a:br>
              <a:rPr lang="en" sz="1467" b="1">
                <a:solidFill>
                  <a:schemeClr val="lt1"/>
                </a:solidFill>
                <a:latin typeface="Roboto"/>
                <a:ea typeface="Roboto"/>
                <a:cs typeface="Roboto"/>
                <a:sym typeface="Roboto"/>
              </a:rPr>
            </a:br>
            <a:r>
              <a:rPr lang="en" sz="1467" b="1">
                <a:solidFill>
                  <a:schemeClr val="lt1"/>
                </a:solidFill>
                <a:latin typeface="Roboto"/>
                <a:ea typeface="Roboto"/>
                <a:cs typeface="Roboto"/>
                <a:sym typeface="Roboto"/>
              </a:rPr>
              <a:t>(My World and Our World) </a:t>
            </a:r>
            <a:endParaRPr sz="1467" b="1">
              <a:solidFill>
                <a:schemeClr val="lt1"/>
              </a:solidFill>
              <a:latin typeface="Roboto"/>
              <a:ea typeface="Roboto"/>
              <a:cs typeface="Roboto"/>
              <a:sym typeface="Roboto"/>
            </a:endParaRPr>
          </a:p>
        </p:txBody>
      </p:sp>
      <p:sp>
        <p:nvSpPr>
          <p:cNvPr id="76" name="Google Shape;76;p15"/>
          <p:cNvSpPr txBox="1"/>
          <p:nvPr/>
        </p:nvSpPr>
        <p:spPr>
          <a:xfrm>
            <a:off x="0" y="0"/>
            <a:ext cx="12192000" cy="445200"/>
          </a:xfrm>
          <a:prstGeom prst="rect">
            <a:avLst/>
          </a:prstGeom>
          <a:solidFill>
            <a:srgbClr val="1C4587"/>
          </a:solidFill>
          <a:ln>
            <a:noFill/>
          </a:ln>
        </p:spPr>
        <p:txBody>
          <a:bodyPr spcFirstLastPara="1" wrap="square" lIns="121900" tIns="121900" rIns="121900" bIns="121900" anchor="t" anchorCtr="0">
            <a:noAutofit/>
          </a:bodyPr>
          <a:lstStyle/>
          <a:p>
            <a:pPr algn="ctr">
              <a:lnSpc>
                <a:spcPct val="115000"/>
              </a:lnSpc>
              <a:spcAft>
                <a:spcPts val="2133"/>
              </a:spcAft>
            </a:pPr>
            <a:r>
              <a:rPr lang="en" sz="1467" b="1">
                <a:solidFill>
                  <a:schemeClr val="lt1"/>
                </a:solidFill>
                <a:latin typeface="Roboto"/>
                <a:ea typeface="Roboto"/>
                <a:cs typeface="Roboto"/>
                <a:sym typeface="Roboto"/>
              </a:rPr>
              <a:t>Critically Reading Information to Understand The World And Our Place In It</a:t>
            </a:r>
            <a:endParaRPr sz="1467" b="1">
              <a:solidFill>
                <a:schemeClr val="lt1"/>
              </a:solidFill>
              <a:latin typeface="Roboto"/>
              <a:ea typeface="Roboto"/>
              <a:cs typeface="Roboto"/>
              <a:sym typeface="Roboto"/>
            </a:endParaRPr>
          </a:p>
        </p:txBody>
      </p:sp>
      <p:sp>
        <p:nvSpPr>
          <p:cNvPr id="77" name="Google Shape;77;p15"/>
          <p:cNvSpPr txBox="1"/>
          <p:nvPr/>
        </p:nvSpPr>
        <p:spPr>
          <a:xfrm>
            <a:off x="3041099" y="5421633"/>
            <a:ext cx="1963600" cy="368000"/>
          </a:xfrm>
          <a:prstGeom prst="rect">
            <a:avLst/>
          </a:prstGeom>
          <a:solidFill>
            <a:schemeClr val="lt1"/>
          </a:solidFill>
          <a:ln>
            <a:noFill/>
          </a:ln>
        </p:spPr>
        <p:txBody>
          <a:bodyPr spcFirstLastPara="1" wrap="square" lIns="121900" tIns="121900" rIns="121900" bIns="121900" anchor="t" anchorCtr="0">
            <a:noAutofit/>
          </a:bodyPr>
          <a:lstStyle/>
          <a:p>
            <a:pPr algn="ctr">
              <a:lnSpc>
                <a:spcPct val="115000"/>
              </a:lnSpc>
              <a:spcAft>
                <a:spcPts val="2133"/>
              </a:spcAft>
              <a:buClr>
                <a:schemeClr val="dk1"/>
              </a:buClr>
              <a:buSzPts val="1100"/>
            </a:pPr>
            <a:r>
              <a:rPr lang="en" sz="2400" b="1">
                <a:solidFill>
                  <a:schemeClr val="dk1"/>
                </a:solidFill>
                <a:latin typeface="Roboto"/>
                <a:ea typeface="Roboto"/>
                <a:cs typeface="Roboto"/>
                <a:sym typeface="Roboto"/>
              </a:rPr>
              <a:t>~ 2002</a:t>
            </a:r>
            <a:endParaRPr sz="2800"/>
          </a:p>
        </p:txBody>
      </p:sp>
      <p:sp>
        <p:nvSpPr>
          <p:cNvPr id="78" name="Google Shape;78;p15"/>
          <p:cNvSpPr txBox="1"/>
          <p:nvPr/>
        </p:nvSpPr>
        <p:spPr>
          <a:xfrm>
            <a:off x="463151" y="2553251"/>
            <a:ext cx="2450000" cy="371600"/>
          </a:xfrm>
          <a:prstGeom prst="rect">
            <a:avLst/>
          </a:prstGeom>
          <a:noFill/>
          <a:ln>
            <a:noFill/>
          </a:ln>
        </p:spPr>
        <p:txBody>
          <a:bodyPr spcFirstLastPara="1" wrap="square" lIns="121900" tIns="121900" rIns="121900" bIns="121900" anchor="t" anchorCtr="0">
            <a:noAutofit/>
          </a:bodyPr>
          <a:lstStyle/>
          <a:p>
            <a:pPr algn="ctr">
              <a:lnSpc>
                <a:spcPct val="115000"/>
              </a:lnSpc>
              <a:spcAft>
                <a:spcPts val="2133"/>
              </a:spcAft>
            </a:pPr>
            <a:r>
              <a:rPr lang="en" sz="1467" b="1">
                <a:solidFill>
                  <a:srgbClr val="FF0000"/>
                </a:solidFill>
                <a:latin typeface="Roboto"/>
                <a:ea typeface="Roboto"/>
                <a:cs typeface="Roboto"/>
                <a:sym typeface="Roboto"/>
              </a:rPr>
              <a:t>COGNITIVE</a:t>
            </a:r>
            <a:br>
              <a:rPr lang="en" sz="1467" b="1">
                <a:solidFill>
                  <a:schemeClr val="dk1"/>
                </a:solidFill>
                <a:latin typeface="Roboto"/>
                <a:ea typeface="Roboto"/>
                <a:cs typeface="Roboto"/>
                <a:sym typeface="Roboto"/>
              </a:rPr>
            </a:br>
            <a:endParaRPr sz="1467" b="1">
              <a:solidFill>
                <a:schemeClr val="dk1"/>
              </a:solidFill>
              <a:latin typeface="Roboto"/>
              <a:ea typeface="Roboto"/>
              <a:cs typeface="Roboto"/>
              <a:sym typeface="Roboto"/>
            </a:endParaRPr>
          </a:p>
        </p:txBody>
      </p:sp>
      <p:pic>
        <p:nvPicPr>
          <p:cNvPr id="79" name="Google Shape;79;p15"/>
          <p:cNvPicPr preferRelativeResize="0"/>
          <p:nvPr/>
        </p:nvPicPr>
        <p:blipFill>
          <a:blip r:embed="rId3">
            <a:alphaModFix/>
          </a:blip>
          <a:stretch>
            <a:fillRect/>
          </a:stretch>
        </p:blipFill>
        <p:spPr>
          <a:xfrm>
            <a:off x="1001351" y="2099885"/>
            <a:ext cx="10189300" cy="3452767"/>
          </a:xfrm>
          <a:prstGeom prst="rect">
            <a:avLst/>
          </a:prstGeom>
          <a:noFill/>
          <a:ln>
            <a:noFill/>
          </a:ln>
        </p:spPr>
      </p:pic>
      <p:sp>
        <p:nvSpPr>
          <p:cNvPr id="80" name="Google Shape;80;p15"/>
          <p:cNvSpPr txBox="1"/>
          <p:nvPr/>
        </p:nvSpPr>
        <p:spPr>
          <a:xfrm>
            <a:off x="281999" y="5421633"/>
            <a:ext cx="1687200" cy="368000"/>
          </a:xfrm>
          <a:prstGeom prst="rect">
            <a:avLst/>
          </a:prstGeom>
          <a:solidFill>
            <a:schemeClr val="lt1"/>
          </a:solidFill>
          <a:ln>
            <a:noFill/>
          </a:ln>
        </p:spPr>
        <p:txBody>
          <a:bodyPr spcFirstLastPara="1" wrap="square" lIns="121900" tIns="121900" rIns="121900" bIns="121900" anchor="t" anchorCtr="0">
            <a:noAutofit/>
          </a:bodyPr>
          <a:lstStyle/>
          <a:p>
            <a:pPr algn="ctr">
              <a:lnSpc>
                <a:spcPct val="115000"/>
              </a:lnSpc>
              <a:spcAft>
                <a:spcPts val="2133"/>
              </a:spcAft>
            </a:pPr>
            <a:r>
              <a:rPr lang="en" sz="2400" b="1">
                <a:solidFill>
                  <a:schemeClr val="dk1"/>
                </a:solidFill>
                <a:latin typeface="Roboto"/>
                <a:ea typeface="Roboto"/>
                <a:cs typeface="Roboto"/>
                <a:sym typeface="Roboto"/>
              </a:rPr>
              <a:t>~ 1990</a:t>
            </a:r>
            <a:endParaRPr sz="2400" b="1">
              <a:solidFill>
                <a:schemeClr val="dk1"/>
              </a:solidFill>
              <a:latin typeface="Roboto"/>
              <a:ea typeface="Roboto"/>
              <a:cs typeface="Roboto"/>
              <a:sym typeface="Roboto"/>
            </a:endParaRPr>
          </a:p>
        </p:txBody>
      </p:sp>
      <p:sp>
        <p:nvSpPr>
          <p:cNvPr id="81" name="Google Shape;81;p15"/>
          <p:cNvSpPr txBox="1"/>
          <p:nvPr/>
        </p:nvSpPr>
        <p:spPr>
          <a:xfrm>
            <a:off x="6585864" y="5453833"/>
            <a:ext cx="2046400" cy="368000"/>
          </a:xfrm>
          <a:prstGeom prst="rect">
            <a:avLst/>
          </a:prstGeom>
          <a:solidFill>
            <a:schemeClr val="lt1"/>
          </a:solidFill>
          <a:ln>
            <a:noFill/>
          </a:ln>
        </p:spPr>
        <p:txBody>
          <a:bodyPr spcFirstLastPara="1" wrap="square" lIns="121900" tIns="121900" rIns="121900" bIns="121900" anchor="t" anchorCtr="0">
            <a:noAutofit/>
          </a:bodyPr>
          <a:lstStyle/>
          <a:p>
            <a:pPr algn="ctr">
              <a:lnSpc>
                <a:spcPct val="115000"/>
              </a:lnSpc>
              <a:spcAft>
                <a:spcPts val="2133"/>
              </a:spcAft>
            </a:pPr>
            <a:r>
              <a:rPr lang="en" sz="2400" b="1">
                <a:solidFill>
                  <a:schemeClr val="dk1"/>
                </a:solidFill>
                <a:latin typeface="Roboto"/>
                <a:ea typeface="Roboto"/>
                <a:cs typeface="Roboto"/>
                <a:sym typeface="Roboto"/>
              </a:rPr>
              <a:t>~ 2010</a:t>
            </a:r>
            <a:endParaRPr sz="2800"/>
          </a:p>
        </p:txBody>
      </p:sp>
      <p:grpSp>
        <p:nvGrpSpPr>
          <p:cNvPr id="82" name="Google Shape;82;p15"/>
          <p:cNvGrpSpPr/>
          <p:nvPr/>
        </p:nvGrpSpPr>
        <p:grpSpPr>
          <a:xfrm>
            <a:off x="102400" y="852067"/>
            <a:ext cx="11801800" cy="386467"/>
            <a:chOff x="76800" y="791450"/>
            <a:chExt cx="8851350" cy="289850"/>
          </a:xfrm>
        </p:grpSpPr>
        <p:sp>
          <p:nvSpPr>
            <p:cNvPr id="83" name="Google Shape;83;p15"/>
            <p:cNvSpPr txBox="1"/>
            <p:nvPr/>
          </p:nvSpPr>
          <p:spPr>
            <a:xfrm>
              <a:off x="4078958" y="802588"/>
              <a:ext cx="3048300" cy="278700"/>
            </a:xfrm>
            <a:prstGeom prst="rect">
              <a:avLst/>
            </a:prstGeom>
            <a:noFill/>
            <a:ln>
              <a:noFill/>
            </a:ln>
          </p:spPr>
          <p:txBody>
            <a:bodyPr spcFirstLastPara="1" wrap="square" lIns="121900" tIns="121900" rIns="121900" bIns="121900" anchor="t" anchorCtr="0">
              <a:noAutofit/>
            </a:bodyPr>
            <a:lstStyle/>
            <a:p>
              <a:pPr algn="ctr">
                <a:lnSpc>
                  <a:spcPct val="115000"/>
                </a:lnSpc>
                <a:spcAft>
                  <a:spcPts val="2133"/>
                </a:spcAft>
              </a:pPr>
              <a:r>
                <a:rPr lang="en" sz="1467" b="1">
                  <a:solidFill>
                    <a:srgbClr val="980000"/>
                  </a:solidFill>
                  <a:latin typeface="Roboto"/>
                  <a:ea typeface="Roboto"/>
                  <a:cs typeface="Roboto"/>
                  <a:sym typeface="Roboto"/>
                </a:rPr>
                <a:t>CRITICAL - CONTEXT, CULTURE, &amp; IDENTITY</a:t>
              </a:r>
              <a:br>
                <a:rPr lang="en" sz="1467" b="1">
                  <a:solidFill>
                    <a:srgbClr val="980000"/>
                  </a:solidFill>
                  <a:latin typeface="Roboto"/>
                  <a:ea typeface="Roboto"/>
                  <a:cs typeface="Roboto"/>
                  <a:sym typeface="Roboto"/>
                </a:rPr>
              </a:br>
              <a:endParaRPr sz="1467" b="1">
                <a:solidFill>
                  <a:srgbClr val="980000"/>
                </a:solidFill>
                <a:latin typeface="Roboto"/>
                <a:ea typeface="Roboto"/>
                <a:cs typeface="Roboto"/>
                <a:sym typeface="Roboto"/>
              </a:endParaRPr>
            </a:p>
          </p:txBody>
        </p:sp>
        <p:sp>
          <p:nvSpPr>
            <p:cNvPr id="84" name="Google Shape;84;p15"/>
            <p:cNvSpPr txBox="1"/>
            <p:nvPr/>
          </p:nvSpPr>
          <p:spPr>
            <a:xfrm>
              <a:off x="1342205" y="802600"/>
              <a:ext cx="2652600" cy="278700"/>
            </a:xfrm>
            <a:prstGeom prst="rect">
              <a:avLst/>
            </a:prstGeom>
            <a:noFill/>
            <a:ln>
              <a:noFill/>
            </a:ln>
          </p:spPr>
          <p:txBody>
            <a:bodyPr spcFirstLastPara="1" wrap="square" lIns="121900" tIns="121900" rIns="121900" bIns="121900" anchor="t" anchorCtr="0">
              <a:noAutofit/>
            </a:bodyPr>
            <a:lstStyle/>
            <a:p>
              <a:pPr algn="ctr">
                <a:lnSpc>
                  <a:spcPct val="115000"/>
                </a:lnSpc>
                <a:spcAft>
                  <a:spcPts val="2133"/>
                </a:spcAft>
              </a:pPr>
              <a:r>
                <a:rPr lang="en" sz="1467" b="1" dirty="0">
                  <a:solidFill>
                    <a:srgbClr val="980000"/>
                  </a:solidFill>
                  <a:latin typeface="Roboto"/>
                  <a:ea typeface="Roboto"/>
                  <a:cs typeface="Roboto"/>
                  <a:sym typeface="Roboto"/>
                </a:rPr>
                <a:t>SOCIO-COGNITIVE / SOCIO-CULTURAL</a:t>
              </a:r>
              <a:br>
                <a:rPr lang="en" sz="1467" b="1" dirty="0">
                  <a:solidFill>
                    <a:srgbClr val="980000"/>
                  </a:solidFill>
                  <a:latin typeface="Roboto"/>
                  <a:ea typeface="Roboto"/>
                  <a:cs typeface="Roboto"/>
                  <a:sym typeface="Roboto"/>
                </a:rPr>
              </a:br>
              <a:endParaRPr sz="1467" b="1" dirty="0">
                <a:solidFill>
                  <a:srgbClr val="980000"/>
                </a:solidFill>
                <a:latin typeface="Roboto"/>
                <a:ea typeface="Roboto"/>
                <a:cs typeface="Roboto"/>
                <a:sym typeface="Roboto"/>
              </a:endParaRPr>
            </a:p>
          </p:txBody>
        </p:sp>
        <p:sp>
          <p:nvSpPr>
            <p:cNvPr id="85" name="Google Shape;85;p15"/>
            <p:cNvSpPr txBox="1"/>
            <p:nvPr/>
          </p:nvSpPr>
          <p:spPr>
            <a:xfrm>
              <a:off x="76800" y="802600"/>
              <a:ext cx="1265400" cy="278700"/>
            </a:xfrm>
            <a:prstGeom prst="rect">
              <a:avLst/>
            </a:prstGeom>
            <a:noFill/>
            <a:ln>
              <a:noFill/>
            </a:ln>
          </p:spPr>
          <p:txBody>
            <a:bodyPr spcFirstLastPara="1" wrap="square" lIns="121900" tIns="121900" rIns="121900" bIns="121900" anchor="t" anchorCtr="0">
              <a:noAutofit/>
            </a:bodyPr>
            <a:lstStyle/>
            <a:p>
              <a:pPr algn="ctr">
                <a:lnSpc>
                  <a:spcPct val="115000"/>
                </a:lnSpc>
                <a:spcAft>
                  <a:spcPts val="2133"/>
                </a:spcAft>
              </a:pPr>
              <a:r>
                <a:rPr lang="en" sz="1467" b="1">
                  <a:solidFill>
                    <a:srgbClr val="980000"/>
                  </a:solidFill>
                  <a:latin typeface="Roboto"/>
                  <a:ea typeface="Roboto"/>
                  <a:cs typeface="Roboto"/>
                  <a:sym typeface="Roboto"/>
                </a:rPr>
                <a:t>COGNITIVE</a:t>
              </a:r>
              <a:endParaRPr sz="1467" b="1">
                <a:solidFill>
                  <a:srgbClr val="980000"/>
                </a:solidFill>
                <a:latin typeface="Roboto"/>
                <a:ea typeface="Roboto"/>
                <a:cs typeface="Roboto"/>
                <a:sym typeface="Roboto"/>
              </a:endParaRPr>
            </a:p>
          </p:txBody>
        </p:sp>
        <p:sp>
          <p:nvSpPr>
            <p:cNvPr id="86" name="Google Shape;86;p15"/>
            <p:cNvSpPr txBox="1"/>
            <p:nvPr/>
          </p:nvSpPr>
          <p:spPr>
            <a:xfrm>
              <a:off x="7393350" y="791450"/>
              <a:ext cx="1534800" cy="278700"/>
            </a:xfrm>
            <a:prstGeom prst="rect">
              <a:avLst/>
            </a:prstGeom>
            <a:noFill/>
            <a:ln>
              <a:noFill/>
            </a:ln>
          </p:spPr>
          <p:txBody>
            <a:bodyPr spcFirstLastPara="1" wrap="square" lIns="121900" tIns="121900" rIns="121900" bIns="121900" anchor="t" anchorCtr="0">
              <a:noAutofit/>
            </a:bodyPr>
            <a:lstStyle/>
            <a:p>
              <a:pPr algn="ctr">
                <a:lnSpc>
                  <a:spcPct val="115000"/>
                </a:lnSpc>
                <a:spcAft>
                  <a:spcPts val="2133"/>
                </a:spcAft>
              </a:pPr>
              <a:r>
                <a:rPr lang="en" sz="1467" b="1">
                  <a:solidFill>
                    <a:srgbClr val="980000"/>
                  </a:solidFill>
                  <a:latin typeface="Roboto"/>
                  <a:ea typeface="Roboto"/>
                  <a:cs typeface="Roboto"/>
                  <a:sym typeface="Roboto"/>
                </a:rPr>
                <a:t>POST-STRUCTURAL</a:t>
              </a:r>
              <a:endParaRPr sz="1467" b="1">
                <a:solidFill>
                  <a:srgbClr val="980000"/>
                </a:solidFill>
                <a:latin typeface="Roboto"/>
                <a:ea typeface="Roboto"/>
                <a:cs typeface="Roboto"/>
                <a:sym typeface="Roboto"/>
              </a:endParaRPr>
            </a:p>
          </p:txBody>
        </p:sp>
      </p:grpSp>
      <p:grpSp>
        <p:nvGrpSpPr>
          <p:cNvPr id="87" name="Google Shape;87;p15"/>
          <p:cNvGrpSpPr/>
          <p:nvPr/>
        </p:nvGrpSpPr>
        <p:grpSpPr>
          <a:xfrm>
            <a:off x="1388433" y="1322001"/>
            <a:ext cx="10268939" cy="698300"/>
            <a:chOff x="1041325" y="1143900"/>
            <a:chExt cx="7701704" cy="523725"/>
          </a:xfrm>
        </p:grpSpPr>
        <p:sp>
          <p:nvSpPr>
            <p:cNvPr id="88" name="Google Shape;88;p15"/>
            <p:cNvSpPr txBox="1"/>
            <p:nvPr/>
          </p:nvSpPr>
          <p:spPr>
            <a:xfrm>
              <a:off x="1041325" y="1143900"/>
              <a:ext cx="1762200" cy="511500"/>
            </a:xfrm>
            <a:prstGeom prst="rect">
              <a:avLst/>
            </a:prstGeom>
            <a:noFill/>
            <a:ln>
              <a:noFill/>
            </a:ln>
          </p:spPr>
          <p:txBody>
            <a:bodyPr spcFirstLastPara="1" wrap="square" lIns="121900" tIns="121900" rIns="121900" bIns="121900" anchor="t" anchorCtr="0">
              <a:noAutofit/>
            </a:bodyPr>
            <a:lstStyle/>
            <a:p>
              <a:pPr>
                <a:lnSpc>
                  <a:spcPct val="115000"/>
                </a:lnSpc>
                <a:spcAft>
                  <a:spcPts val="2133"/>
                </a:spcAft>
              </a:pPr>
              <a:r>
                <a:rPr lang="en" sz="2800" b="1">
                  <a:solidFill>
                    <a:srgbClr val="0C343D"/>
                  </a:solidFill>
                  <a:latin typeface="Roboto"/>
                  <a:ea typeface="Roboto"/>
                  <a:cs typeface="Roboto"/>
                  <a:sym typeface="Roboto"/>
                </a:rPr>
                <a:t>IS IT TRUE? </a:t>
              </a:r>
              <a:endParaRPr sz="2800" b="1">
                <a:solidFill>
                  <a:srgbClr val="0C343D"/>
                </a:solidFill>
                <a:latin typeface="Roboto"/>
                <a:ea typeface="Roboto"/>
                <a:cs typeface="Roboto"/>
                <a:sym typeface="Roboto"/>
              </a:endParaRPr>
            </a:p>
          </p:txBody>
        </p:sp>
        <p:sp>
          <p:nvSpPr>
            <p:cNvPr id="89" name="Google Shape;89;p15"/>
            <p:cNvSpPr txBox="1"/>
            <p:nvPr/>
          </p:nvSpPr>
          <p:spPr>
            <a:xfrm>
              <a:off x="3426979" y="1143900"/>
              <a:ext cx="2346300" cy="511500"/>
            </a:xfrm>
            <a:prstGeom prst="rect">
              <a:avLst/>
            </a:prstGeom>
            <a:noFill/>
            <a:ln>
              <a:noFill/>
            </a:ln>
          </p:spPr>
          <p:txBody>
            <a:bodyPr spcFirstLastPara="1" wrap="square" lIns="121900" tIns="121900" rIns="121900" bIns="121900" anchor="t" anchorCtr="0">
              <a:noAutofit/>
            </a:bodyPr>
            <a:lstStyle/>
            <a:p>
              <a:pPr>
                <a:lnSpc>
                  <a:spcPct val="115000"/>
                </a:lnSpc>
                <a:spcAft>
                  <a:spcPts val="2133"/>
                </a:spcAft>
              </a:pPr>
              <a:r>
                <a:rPr lang="en" sz="2800" b="1">
                  <a:solidFill>
                    <a:srgbClr val="0C343D"/>
                  </a:solidFill>
                  <a:latin typeface="Roboto"/>
                  <a:ea typeface="Roboto"/>
                  <a:cs typeface="Roboto"/>
                  <a:sym typeface="Roboto"/>
                </a:rPr>
                <a:t>WHOSE TRUTH? </a:t>
              </a:r>
              <a:endParaRPr sz="2800" b="1">
                <a:solidFill>
                  <a:srgbClr val="0C343D"/>
                </a:solidFill>
                <a:latin typeface="Roboto"/>
                <a:ea typeface="Roboto"/>
                <a:cs typeface="Roboto"/>
                <a:sym typeface="Roboto"/>
              </a:endParaRPr>
            </a:p>
          </p:txBody>
        </p:sp>
        <p:sp>
          <p:nvSpPr>
            <p:cNvPr id="90" name="Google Shape;90;p15"/>
            <p:cNvSpPr txBox="1"/>
            <p:nvPr/>
          </p:nvSpPr>
          <p:spPr>
            <a:xfrm>
              <a:off x="6396729" y="1156125"/>
              <a:ext cx="2346300" cy="511500"/>
            </a:xfrm>
            <a:prstGeom prst="rect">
              <a:avLst/>
            </a:prstGeom>
            <a:noFill/>
            <a:ln>
              <a:noFill/>
            </a:ln>
          </p:spPr>
          <p:txBody>
            <a:bodyPr spcFirstLastPara="1" wrap="square" lIns="121900" tIns="121900" rIns="121900" bIns="121900" anchor="t" anchorCtr="0">
              <a:noAutofit/>
            </a:bodyPr>
            <a:lstStyle/>
            <a:p>
              <a:pPr>
                <a:lnSpc>
                  <a:spcPct val="115000"/>
                </a:lnSpc>
                <a:spcAft>
                  <a:spcPts val="2133"/>
                </a:spcAft>
              </a:pPr>
              <a:r>
                <a:rPr lang="en" sz="2800" b="1">
                  <a:solidFill>
                    <a:srgbClr val="0C343D"/>
                  </a:solidFill>
                  <a:latin typeface="Roboto"/>
                  <a:ea typeface="Roboto"/>
                  <a:cs typeface="Roboto"/>
                  <a:sym typeface="Roboto"/>
                </a:rPr>
                <a:t>WHAT IS TRUTH? </a:t>
              </a:r>
              <a:endParaRPr sz="2800" b="1">
                <a:solidFill>
                  <a:srgbClr val="0C343D"/>
                </a:solidFill>
                <a:latin typeface="Roboto"/>
                <a:ea typeface="Roboto"/>
                <a:cs typeface="Roboto"/>
                <a:sym typeface="Roboto"/>
              </a:endParaRPr>
            </a:p>
          </p:txBody>
        </p:sp>
      </p:grpSp>
      <p:sp>
        <p:nvSpPr>
          <p:cNvPr id="2" name="TextBox 1">
            <a:extLst>
              <a:ext uri="{FF2B5EF4-FFF2-40B4-BE49-F238E27FC236}">
                <a16:creationId xmlns:a16="http://schemas.microsoft.com/office/drawing/2014/main" id="{8CF92E64-2CB4-F6AD-F45A-88D7D69FBB42}"/>
              </a:ext>
            </a:extLst>
          </p:cNvPr>
          <p:cNvSpPr txBox="1"/>
          <p:nvPr/>
        </p:nvSpPr>
        <p:spPr>
          <a:xfrm>
            <a:off x="9613543" y="59596"/>
            <a:ext cx="1396664" cy="369332"/>
          </a:xfrm>
          <a:prstGeom prst="rect">
            <a:avLst/>
          </a:prstGeom>
          <a:noFill/>
        </p:spPr>
        <p:txBody>
          <a:bodyPr wrap="none" rtlCol="0">
            <a:spAutoFit/>
          </a:bodyPr>
          <a:lstStyle/>
          <a:p>
            <a:r>
              <a:rPr lang="en-US" dirty="0">
                <a:solidFill>
                  <a:schemeClr val="bg1"/>
                </a:solidFill>
              </a:rPr>
              <a:t>(</a:t>
            </a:r>
            <a:r>
              <a:rPr lang="en-US" dirty="0" err="1">
                <a:solidFill>
                  <a:schemeClr val="bg1"/>
                </a:solidFill>
              </a:rPr>
              <a:t>Coiro</a:t>
            </a:r>
            <a:r>
              <a:rPr lang="en-US" dirty="0">
                <a:solidFill>
                  <a:schemeClr val="bg1"/>
                </a:solidFill>
              </a:rPr>
              <a:t>, 2023)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fade">
                                      <p:cBhvr>
                                        <p:cTn id="7" dur="1000"/>
                                        <p:tgtEl>
                                          <p:spTgt spid="7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4"/>
                                        </p:tgtEl>
                                        <p:attrNameLst>
                                          <p:attrName>style.visibility</p:attrName>
                                        </p:attrNameLst>
                                      </p:cBhvr>
                                      <p:to>
                                        <p:strVal val="visible"/>
                                      </p:to>
                                    </p:set>
                                    <p:animEffect transition="in" filter="fade">
                                      <p:cBhvr>
                                        <p:cTn id="12" dur="1000"/>
                                        <p:tgtEl>
                                          <p:spTgt spid="7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5"/>
                                        </p:tgtEl>
                                        <p:attrNameLst>
                                          <p:attrName>style.visibility</p:attrName>
                                        </p:attrNameLst>
                                      </p:cBhvr>
                                      <p:to>
                                        <p:strVal val="visible"/>
                                      </p:to>
                                    </p:set>
                                    <p:animEffect transition="in" filter="fade">
                                      <p:cBhvr>
                                        <p:cTn id="17" dur="1000"/>
                                        <p:tgtEl>
                                          <p:spTgt spid="7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2"/>
                                        </p:tgtEl>
                                        <p:attrNameLst>
                                          <p:attrName>style.visibility</p:attrName>
                                        </p:attrNameLst>
                                      </p:cBhvr>
                                      <p:to>
                                        <p:strVal val="visible"/>
                                      </p:to>
                                    </p:set>
                                    <p:animEffect transition="in" filter="fade">
                                      <p:cBhvr>
                                        <p:cTn id="22" dur="1800"/>
                                        <p:tgtEl>
                                          <p:spTgt spid="8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7"/>
                                        </p:tgtEl>
                                        <p:attrNameLst>
                                          <p:attrName>style.visibility</p:attrName>
                                        </p:attrNameLst>
                                      </p:cBhvr>
                                      <p:to>
                                        <p:strVal val="visible"/>
                                      </p:to>
                                    </p:set>
                                    <p:animEffect transition="in" filter="fade">
                                      <p:cBhvr>
                                        <p:cTn id="27" dur="17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6BE77-F034-E398-22BF-56F746D318D2}"/>
              </a:ext>
            </a:extLst>
          </p:cNvPr>
          <p:cNvSpPr>
            <a:spLocks noGrp="1"/>
          </p:cNvSpPr>
          <p:nvPr>
            <p:ph type="title"/>
          </p:nvPr>
        </p:nvSpPr>
        <p:spPr>
          <a:xfrm>
            <a:off x="205154" y="90931"/>
            <a:ext cx="10515600" cy="1325563"/>
          </a:xfrm>
        </p:spPr>
        <p:txBody>
          <a:bodyPr/>
          <a:lstStyle/>
          <a:p>
            <a:r>
              <a:rPr lang="en-US" dirty="0"/>
              <a:t>My three theoretical frameworks </a:t>
            </a:r>
            <a:r>
              <a:rPr lang="en-US" dirty="0">
                <a:sym typeface="Wingdings" pitchFamily="2" charset="2"/>
              </a:rPr>
              <a:t>…and their implications (1, 2 and 3)</a:t>
            </a:r>
            <a:endParaRPr lang="en-US" dirty="0"/>
          </a:p>
        </p:txBody>
      </p:sp>
      <p:sp>
        <p:nvSpPr>
          <p:cNvPr id="3" name="Content Placeholder 2">
            <a:extLst>
              <a:ext uri="{FF2B5EF4-FFF2-40B4-BE49-F238E27FC236}">
                <a16:creationId xmlns:a16="http://schemas.microsoft.com/office/drawing/2014/main" id="{81D14885-4909-4A34-5554-F009558352EE}"/>
              </a:ext>
            </a:extLst>
          </p:cNvPr>
          <p:cNvSpPr>
            <a:spLocks noGrp="1"/>
          </p:cNvSpPr>
          <p:nvPr>
            <p:ph idx="1"/>
          </p:nvPr>
        </p:nvSpPr>
        <p:spPr>
          <a:xfrm>
            <a:off x="838199" y="1700273"/>
            <a:ext cx="10765221" cy="4668996"/>
          </a:xfrm>
        </p:spPr>
        <p:txBody>
          <a:bodyPr>
            <a:normAutofit fontScale="92500" lnSpcReduction="10000"/>
          </a:bodyPr>
          <a:lstStyle/>
          <a:p>
            <a:r>
              <a:rPr lang="en-US" dirty="0"/>
              <a:t>From </a:t>
            </a:r>
            <a:r>
              <a:rPr lang="en-US" b="1" dirty="0"/>
              <a:t>Paulo Freire</a:t>
            </a:r>
            <a:r>
              <a:rPr lang="en-US" dirty="0"/>
              <a:t>: </a:t>
            </a:r>
          </a:p>
          <a:p>
            <a:pPr marL="0" indent="0">
              <a:buNone/>
            </a:pPr>
            <a:r>
              <a:rPr lang="en-US" sz="2800" dirty="0">
                <a:ea typeface="+mj-lt"/>
                <a:cs typeface="+mj-lt"/>
              </a:rPr>
              <a:t>All language transmits values as well as facts. Critical literacy does not simply read the world, it rewrites it. It changes the world. </a:t>
            </a:r>
          </a:p>
          <a:p>
            <a:pPr marL="0" indent="0">
              <a:buNone/>
            </a:pPr>
            <a:r>
              <a:rPr lang="en-US" dirty="0">
                <a:ea typeface="+mj-lt"/>
                <a:cs typeface="+mj-lt"/>
              </a:rPr>
              <a:t>1.    The Internet gives us information </a:t>
            </a:r>
            <a:r>
              <a:rPr lang="en-US" dirty="0">
                <a:sym typeface="Wingdings" pitchFamily="2" charset="2"/>
              </a:rPr>
              <a:t> </a:t>
            </a:r>
            <a:r>
              <a:rPr lang="en-US" dirty="0">
                <a:ea typeface="+mj-lt"/>
                <a:cs typeface="+mj-lt"/>
                <a:sym typeface="Wingdings" pitchFamily="2" charset="2"/>
              </a:rPr>
              <a:t> H</a:t>
            </a:r>
            <a:r>
              <a:rPr lang="en-US" dirty="0">
                <a:ea typeface="+mj-lt"/>
                <a:cs typeface="+mj-lt"/>
              </a:rPr>
              <a:t>umans give us knowledge </a:t>
            </a:r>
            <a:endParaRPr lang="en-US" sz="900" dirty="0">
              <a:ea typeface="+mj-lt"/>
              <a:cs typeface="+mj-lt"/>
            </a:endParaRPr>
          </a:p>
          <a:p>
            <a:pPr marL="0" indent="0">
              <a:buNone/>
            </a:pPr>
            <a:r>
              <a:rPr lang="en-US" sz="1000" dirty="0"/>
              <a:t> </a:t>
            </a:r>
          </a:p>
          <a:p>
            <a:r>
              <a:rPr lang="en-US" dirty="0"/>
              <a:t>From </a:t>
            </a:r>
            <a:r>
              <a:rPr lang="en-US" b="1" dirty="0"/>
              <a:t>Julie </a:t>
            </a:r>
            <a:r>
              <a:rPr lang="en-US" b="1" dirty="0" err="1"/>
              <a:t>Coiro</a:t>
            </a:r>
            <a:r>
              <a:rPr lang="en-US" dirty="0"/>
              <a:t>:</a:t>
            </a:r>
          </a:p>
          <a:p>
            <a:pPr marL="0" indent="0">
              <a:buNone/>
            </a:pPr>
            <a:r>
              <a:rPr lang="en-US" dirty="0"/>
              <a:t> 2.    1990 Is it true?   </a:t>
            </a:r>
            <a:r>
              <a:rPr lang="en-US" dirty="0">
                <a:sym typeface="Wingdings" pitchFamily="2" charset="2"/>
              </a:rPr>
              <a:t>  2018 onwards: What is truth?</a:t>
            </a:r>
          </a:p>
          <a:p>
            <a:pPr marL="0" indent="0">
              <a:buNone/>
            </a:pPr>
            <a:r>
              <a:rPr lang="en-US" dirty="0"/>
              <a:t>       Truth on the Internet is provisional and context-related </a:t>
            </a:r>
          </a:p>
          <a:p>
            <a:pPr marL="0" indent="0">
              <a:buNone/>
            </a:pPr>
            <a:endParaRPr lang="en-US" sz="800" dirty="0"/>
          </a:p>
          <a:p>
            <a:r>
              <a:rPr lang="en-US" dirty="0"/>
              <a:t>From </a:t>
            </a:r>
            <a:r>
              <a:rPr lang="en-US" b="1" dirty="0"/>
              <a:t>Bakhtin</a:t>
            </a:r>
            <a:r>
              <a:rPr lang="en-US" dirty="0"/>
              <a:t>: </a:t>
            </a:r>
          </a:p>
          <a:p>
            <a:pPr marL="0" indent="0">
              <a:buNone/>
            </a:pPr>
            <a:r>
              <a:rPr lang="en-US" dirty="0"/>
              <a:t>3.      All learning is dialogic. </a:t>
            </a:r>
            <a:r>
              <a:rPr lang="en-US" dirty="0">
                <a:sym typeface="Wingdings" pitchFamily="2" charset="2"/>
              </a:rPr>
              <a:t> Teach CDL through dialogue; research CDL by evaluating dialogue</a:t>
            </a:r>
            <a:endParaRPr lang="en-US" dirty="0"/>
          </a:p>
        </p:txBody>
      </p:sp>
      <p:pic>
        <p:nvPicPr>
          <p:cNvPr id="6" name="Picture 5" descr="A screenshot of a web page&#10;&#10;Description automatically generated">
            <a:extLst>
              <a:ext uri="{FF2B5EF4-FFF2-40B4-BE49-F238E27FC236}">
                <a16:creationId xmlns:a16="http://schemas.microsoft.com/office/drawing/2014/main" id="{30E40152-2144-53E8-CC8E-4413D4ACA8EA}"/>
              </a:ext>
            </a:extLst>
          </p:cNvPr>
          <p:cNvPicPr>
            <a:picLocks noChangeAspect="1"/>
          </p:cNvPicPr>
          <p:nvPr/>
        </p:nvPicPr>
        <p:blipFill>
          <a:blip r:embed="rId2"/>
          <a:stretch>
            <a:fillRect/>
          </a:stretch>
        </p:blipFill>
        <p:spPr>
          <a:xfrm>
            <a:off x="9216127" y="3938433"/>
            <a:ext cx="2137674" cy="1200901"/>
          </a:xfrm>
          <a:prstGeom prst="rect">
            <a:avLst/>
          </a:prstGeom>
        </p:spPr>
      </p:pic>
    </p:spTree>
    <p:extLst>
      <p:ext uri="{BB962C8B-B14F-4D97-AF65-F5344CB8AC3E}">
        <p14:creationId xmlns:p14="http://schemas.microsoft.com/office/powerpoint/2010/main" val="6533823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718A1-78A3-7B4B-9272-87F4ADB249BA}"/>
              </a:ext>
            </a:extLst>
          </p:cNvPr>
          <p:cNvSpPr>
            <a:spLocks noGrp="1"/>
          </p:cNvSpPr>
          <p:nvPr>
            <p:ph type="title"/>
          </p:nvPr>
        </p:nvSpPr>
        <p:spPr>
          <a:xfrm>
            <a:off x="894765" y="1019503"/>
            <a:ext cx="6294311" cy="4939970"/>
          </a:xfrm>
        </p:spPr>
        <p:txBody>
          <a:bodyPr>
            <a:normAutofit fontScale="90000"/>
          </a:bodyPr>
          <a:lstStyle/>
          <a:p>
            <a:r>
              <a:rPr lang="en-US" sz="2400" b="1" dirty="0">
                <a:latin typeface="Calibri"/>
                <a:cs typeface="Times New Roman"/>
              </a:rPr>
              <a:t>Three ways of looking at Critical Digital Literacy:</a:t>
            </a:r>
            <a:br>
              <a:rPr lang="en-US" sz="2400" b="1" dirty="0">
                <a:latin typeface="Calibri"/>
                <a:cs typeface="Times New Roman"/>
              </a:rPr>
            </a:br>
            <a:br>
              <a:rPr lang="en-US" sz="2400" b="1" dirty="0">
                <a:latin typeface="Calibri"/>
                <a:cs typeface="Times New Roman"/>
              </a:rPr>
            </a:br>
            <a:r>
              <a:rPr lang="en-US" sz="2400" b="1" dirty="0">
                <a:latin typeface="Calibri"/>
                <a:cs typeface="Times New Roman"/>
              </a:rPr>
              <a:t>1.   What can we learn about CDL from observing and listening to young children’s internet searching?</a:t>
            </a:r>
            <a:br>
              <a:rPr lang="en-US" sz="2400" b="1" dirty="0">
                <a:latin typeface="Calibri"/>
                <a:cs typeface="Times New Roman"/>
              </a:rPr>
            </a:br>
            <a:br>
              <a:rPr lang="en-US" sz="2400" b="1" dirty="0">
                <a:latin typeface="Calibri"/>
                <a:cs typeface="Times New Roman"/>
              </a:rPr>
            </a:br>
            <a:br>
              <a:rPr lang="en-US" sz="2400" b="1" dirty="0">
                <a:latin typeface="Calibri"/>
                <a:cs typeface="Times New Roman"/>
              </a:rPr>
            </a:br>
            <a:br>
              <a:rPr lang="en-US" sz="2400" b="1" dirty="0">
                <a:latin typeface="Calibri"/>
                <a:cs typeface="Times New Roman"/>
              </a:rPr>
            </a:br>
            <a:br>
              <a:rPr lang="en-US" sz="2400" b="1" dirty="0">
                <a:latin typeface="Calibri"/>
                <a:cs typeface="Times New Roman"/>
              </a:rPr>
            </a:br>
            <a:br>
              <a:rPr lang="en-US" sz="2400" b="1" dirty="0">
                <a:latin typeface="Calibri"/>
                <a:cs typeface="Times New Roman"/>
              </a:rPr>
            </a:br>
            <a:r>
              <a:rPr lang="en-US" sz="2400" b="1" dirty="0">
                <a:latin typeface="Calibri"/>
                <a:cs typeface="Times New Roman"/>
              </a:rPr>
              <a:t>2.   What can we learn about CDL from observing and listening to older students’ internet searching?</a:t>
            </a:r>
            <a:br>
              <a:rPr lang="en-US" sz="2400" b="1" dirty="0">
                <a:latin typeface="Calibri"/>
                <a:cs typeface="Times New Roman"/>
              </a:rPr>
            </a:br>
            <a:br>
              <a:rPr lang="en-US" sz="2400" b="1" dirty="0">
                <a:latin typeface="Calibri"/>
                <a:cs typeface="Times New Roman"/>
              </a:rPr>
            </a:br>
            <a:br>
              <a:rPr lang="en-US" sz="2400" b="1" dirty="0">
                <a:latin typeface="Calibri"/>
                <a:cs typeface="Times New Roman"/>
              </a:rPr>
            </a:br>
            <a:br>
              <a:rPr lang="en-US" sz="2400" b="1" dirty="0">
                <a:latin typeface="Calibri"/>
                <a:cs typeface="Times New Roman"/>
              </a:rPr>
            </a:br>
            <a:br>
              <a:rPr lang="en-US" sz="2400" b="1" dirty="0">
                <a:latin typeface="Calibri"/>
                <a:cs typeface="Times New Roman"/>
              </a:rPr>
            </a:br>
            <a:br>
              <a:rPr lang="en-US" sz="2400" b="1" dirty="0">
                <a:latin typeface="Calibri"/>
                <a:cs typeface="Times New Roman"/>
              </a:rPr>
            </a:br>
            <a:r>
              <a:rPr lang="en-US" sz="2400" b="1" dirty="0">
                <a:latin typeface="Calibri"/>
                <a:cs typeface="Times New Roman"/>
              </a:rPr>
              <a:t>3.   How do we reconsider CDL in the light of 		AI and ChatGPT?</a:t>
            </a:r>
            <a:br>
              <a:rPr lang="en-US" sz="2400" b="1" dirty="0">
                <a:latin typeface="Calibri"/>
                <a:cs typeface="Times New Roman"/>
              </a:rPr>
            </a:br>
            <a:br>
              <a:rPr lang="en-US" sz="2400" b="1" dirty="0">
                <a:latin typeface="Calibri"/>
                <a:cs typeface="Times New Roman"/>
              </a:rPr>
            </a:br>
            <a:endParaRPr lang="en-US" sz="2400" b="1" dirty="0">
              <a:latin typeface="Calibri"/>
              <a:cs typeface="Times New Roman"/>
            </a:endParaRPr>
          </a:p>
        </p:txBody>
      </p:sp>
      <p:pic>
        <p:nvPicPr>
          <p:cNvPr id="8" name="Picture 6" descr="Graphical user interface&#10;&#10;Description automatically generated">
            <a:extLst>
              <a:ext uri="{FF2B5EF4-FFF2-40B4-BE49-F238E27FC236}">
                <a16:creationId xmlns:a16="http://schemas.microsoft.com/office/drawing/2014/main" id="{E4750251-5DF2-BEC0-6255-278978C2F476}"/>
              </a:ext>
            </a:extLst>
          </p:cNvPr>
          <p:cNvPicPr>
            <a:picLocks noChangeAspect="1"/>
          </p:cNvPicPr>
          <p:nvPr/>
        </p:nvPicPr>
        <p:blipFill>
          <a:blip r:embed="rId2"/>
          <a:stretch>
            <a:fillRect/>
          </a:stretch>
        </p:blipFill>
        <p:spPr>
          <a:xfrm>
            <a:off x="7601181" y="1019503"/>
            <a:ext cx="1735036" cy="1363846"/>
          </a:xfrm>
          <a:prstGeom prst="rect">
            <a:avLst/>
          </a:prstGeom>
        </p:spPr>
      </p:pic>
      <p:grpSp>
        <p:nvGrpSpPr>
          <p:cNvPr id="13" name="Group 12">
            <a:extLst>
              <a:ext uri="{FF2B5EF4-FFF2-40B4-BE49-F238E27FC236}">
                <a16:creationId xmlns:a16="http://schemas.microsoft.com/office/drawing/2014/main" id="{591C20D9-76C4-CAAC-F6DC-D313335CE9C5}"/>
              </a:ext>
            </a:extLst>
          </p:cNvPr>
          <p:cNvGrpSpPr/>
          <p:nvPr/>
        </p:nvGrpSpPr>
        <p:grpSpPr>
          <a:xfrm>
            <a:off x="7601181" y="3110860"/>
            <a:ext cx="2029889" cy="1363793"/>
            <a:chOff x="7601181" y="3110860"/>
            <a:chExt cx="2029889" cy="1363793"/>
          </a:xfrm>
        </p:grpSpPr>
        <p:pic>
          <p:nvPicPr>
            <p:cNvPr id="10" name="Picture 9" descr="A lizard on a green background&#10;&#10;Description automatically generated">
              <a:extLst>
                <a:ext uri="{FF2B5EF4-FFF2-40B4-BE49-F238E27FC236}">
                  <a16:creationId xmlns:a16="http://schemas.microsoft.com/office/drawing/2014/main" id="{A7D23888-7D99-5997-B757-F2F7AD2540F6}"/>
                </a:ext>
              </a:extLst>
            </p:cNvPr>
            <p:cNvPicPr>
              <a:picLocks noChangeAspect="1"/>
            </p:cNvPicPr>
            <p:nvPr/>
          </p:nvPicPr>
          <p:blipFill>
            <a:blip r:embed="rId3"/>
            <a:stretch>
              <a:fillRect/>
            </a:stretch>
          </p:blipFill>
          <p:spPr>
            <a:xfrm>
              <a:off x="7601181" y="3110860"/>
              <a:ext cx="999420" cy="1363792"/>
            </a:xfrm>
            <a:prstGeom prst="rect">
              <a:avLst/>
            </a:prstGeom>
          </p:spPr>
        </p:pic>
        <p:pic>
          <p:nvPicPr>
            <p:cNvPr id="12" name="Picture 11" descr="A painting of a person wearing a hat&#10;&#10;Description automatically generated">
              <a:extLst>
                <a:ext uri="{FF2B5EF4-FFF2-40B4-BE49-F238E27FC236}">
                  <a16:creationId xmlns:a16="http://schemas.microsoft.com/office/drawing/2014/main" id="{C7ECE76C-404F-39B0-13C3-91847BC85E07}"/>
                </a:ext>
              </a:extLst>
            </p:cNvPr>
            <p:cNvPicPr>
              <a:picLocks noChangeAspect="1"/>
            </p:cNvPicPr>
            <p:nvPr/>
          </p:nvPicPr>
          <p:blipFill>
            <a:blip r:embed="rId4"/>
            <a:stretch>
              <a:fillRect/>
            </a:stretch>
          </p:blipFill>
          <p:spPr>
            <a:xfrm>
              <a:off x="8600601" y="3110861"/>
              <a:ext cx="1030469" cy="1363792"/>
            </a:xfrm>
            <a:prstGeom prst="rect">
              <a:avLst/>
            </a:prstGeom>
          </p:spPr>
        </p:pic>
      </p:grpSp>
      <p:pic>
        <p:nvPicPr>
          <p:cNvPr id="15" name="Picture 14" descr="A robot touching his head&#10;&#10;Description automatically generated">
            <a:extLst>
              <a:ext uri="{FF2B5EF4-FFF2-40B4-BE49-F238E27FC236}">
                <a16:creationId xmlns:a16="http://schemas.microsoft.com/office/drawing/2014/main" id="{EB4128C9-0738-DDE0-A02A-5C456C56291C}"/>
              </a:ext>
            </a:extLst>
          </p:cNvPr>
          <p:cNvPicPr>
            <a:picLocks noChangeAspect="1"/>
          </p:cNvPicPr>
          <p:nvPr/>
        </p:nvPicPr>
        <p:blipFill>
          <a:blip r:embed="rId5"/>
          <a:stretch>
            <a:fillRect/>
          </a:stretch>
        </p:blipFill>
        <p:spPr>
          <a:xfrm>
            <a:off x="7601181" y="5210481"/>
            <a:ext cx="2035952" cy="1169296"/>
          </a:xfrm>
          <a:prstGeom prst="rect">
            <a:avLst/>
          </a:prstGeom>
        </p:spPr>
      </p:pic>
    </p:spTree>
    <p:extLst>
      <p:ext uri="{BB962C8B-B14F-4D97-AF65-F5344CB8AC3E}">
        <p14:creationId xmlns:p14="http://schemas.microsoft.com/office/powerpoint/2010/main" val="6779526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718A1-78A3-7B4B-9272-87F4ADB249BA}"/>
              </a:ext>
            </a:extLst>
          </p:cNvPr>
          <p:cNvSpPr>
            <a:spLocks noGrp="1"/>
          </p:cNvSpPr>
          <p:nvPr>
            <p:ph type="title"/>
          </p:nvPr>
        </p:nvSpPr>
        <p:spPr>
          <a:xfrm>
            <a:off x="894765" y="1019503"/>
            <a:ext cx="6294311" cy="4939970"/>
          </a:xfrm>
        </p:spPr>
        <p:txBody>
          <a:bodyPr>
            <a:normAutofit fontScale="90000"/>
          </a:bodyPr>
          <a:lstStyle/>
          <a:p>
            <a:r>
              <a:rPr lang="en-US" sz="2400" b="1" dirty="0">
                <a:latin typeface="Calibri"/>
                <a:cs typeface="Times New Roman"/>
              </a:rPr>
              <a:t>Three ways of looking at Critical Digital Literacy:</a:t>
            </a:r>
            <a:br>
              <a:rPr lang="en-US" sz="2400" dirty="0">
                <a:latin typeface="Calibri"/>
                <a:cs typeface="Times New Roman"/>
              </a:rPr>
            </a:br>
            <a:br>
              <a:rPr lang="en-US" sz="2400" dirty="0">
                <a:latin typeface="Calibri"/>
                <a:cs typeface="Times New Roman"/>
              </a:rPr>
            </a:br>
            <a:r>
              <a:rPr lang="en-US" sz="2400" dirty="0">
                <a:latin typeface="Calibri"/>
                <a:cs typeface="Times New Roman"/>
              </a:rPr>
              <a:t>1.   What can we learn about CDL from observing and listening to </a:t>
            </a:r>
            <a:r>
              <a:rPr lang="en-US" sz="2400" b="1" dirty="0">
                <a:latin typeface="Calibri"/>
                <a:cs typeface="Times New Roman"/>
              </a:rPr>
              <a:t>young children’s internet searching</a:t>
            </a:r>
            <a:r>
              <a:rPr lang="en-US" sz="2400" dirty="0">
                <a:latin typeface="Calibri"/>
                <a:cs typeface="Times New Roman"/>
              </a:rPr>
              <a:t>?</a:t>
            </a:r>
            <a:br>
              <a:rPr lang="en-US" sz="2400" dirty="0">
                <a:latin typeface="Calibri"/>
                <a:cs typeface="Times New Roman"/>
              </a:rPr>
            </a:br>
            <a:br>
              <a:rPr lang="en-US" sz="2400" dirty="0">
                <a:latin typeface="Calibri"/>
                <a:cs typeface="Times New Roman"/>
              </a:rPr>
            </a:br>
            <a:br>
              <a:rPr lang="en-US" sz="2400" dirty="0">
                <a:latin typeface="Calibri"/>
                <a:cs typeface="Times New Roman"/>
              </a:rPr>
            </a:br>
            <a:br>
              <a:rPr lang="en-US" sz="2400" dirty="0">
                <a:latin typeface="Calibri"/>
                <a:cs typeface="Times New Roman"/>
              </a:rPr>
            </a:br>
            <a:br>
              <a:rPr lang="en-US" sz="2400" dirty="0">
                <a:latin typeface="Calibri"/>
                <a:cs typeface="Times New Roman"/>
              </a:rPr>
            </a:br>
            <a:br>
              <a:rPr lang="en-US" sz="2400" dirty="0">
                <a:latin typeface="Calibri"/>
                <a:cs typeface="Times New Roman"/>
              </a:rPr>
            </a:br>
            <a:r>
              <a:rPr lang="en-US" sz="2400" dirty="0">
                <a:solidFill>
                  <a:schemeClr val="bg1">
                    <a:lumMod val="50000"/>
                  </a:schemeClr>
                </a:solidFill>
                <a:latin typeface="Calibri"/>
                <a:cs typeface="Times New Roman"/>
              </a:rPr>
              <a:t>2.   What can we learn about CDL from observing and listening to </a:t>
            </a:r>
            <a:r>
              <a:rPr lang="en-US" sz="2400" b="1" dirty="0">
                <a:solidFill>
                  <a:schemeClr val="bg1">
                    <a:lumMod val="50000"/>
                  </a:schemeClr>
                </a:solidFill>
                <a:latin typeface="Calibri"/>
                <a:cs typeface="Times New Roman"/>
              </a:rPr>
              <a:t>older students’ internet searching</a:t>
            </a:r>
            <a:r>
              <a:rPr lang="en-US" sz="2400" dirty="0">
                <a:solidFill>
                  <a:schemeClr val="bg1">
                    <a:lumMod val="50000"/>
                  </a:schemeClr>
                </a:solidFill>
                <a:latin typeface="Calibri"/>
                <a:cs typeface="Times New Roman"/>
              </a:rPr>
              <a:t>?</a:t>
            </a:r>
            <a:br>
              <a:rPr lang="en-US" sz="2400" dirty="0">
                <a:solidFill>
                  <a:schemeClr val="bg1">
                    <a:lumMod val="50000"/>
                  </a:schemeClr>
                </a:solidFill>
                <a:latin typeface="Calibri"/>
                <a:cs typeface="Times New Roman"/>
              </a:rPr>
            </a:br>
            <a:br>
              <a:rPr lang="en-US" sz="2400" dirty="0">
                <a:solidFill>
                  <a:schemeClr val="bg1">
                    <a:lumMod val="50000"/>
                  </a:schemeClr>
                </a:solidFill>
                <a:latin typeface="Calibri"/>
                <a:cs typeface="Times New Roman"/>
              </a:rPr>
            </a:br>
            <a:br>
              <a:rPr lang="en-US" sz="2400" dirty="0">
                <a:solidFill>
                  <a:schemeClr val="bg1">
                    <a:lumMod val="50000"/>
                  </a:schemeClr>
                </a:solidFill>
                <a:latin typeface="Calibri"/>
                <a:cs typeface="Times New Roman"/>
              </a:rPr>
            </a:br>
            <a:br>
              <a:rPr lang="en-US" sz="2400" dirty="0">
                <a:solidFill>
                  <a:schemeClr val="bg1">
                    <a:lumMod val="50000"/>
                  </a:schemeClr>
                </a:solidFill>
                <a:latin typeface="Calibri"/>
                <a:cs typeface="Times New Roman"/>
              </a:rPr>
            </a:br>
            <a:br>
              <a:rPr lang="en-US" sz="2400" dirty="0">
                <a:solidFill>
                  <a:schemeClr val="bg1">
                    <a:lumMod val="50000"/>
                  </a:schemeClr>
                </a:solidFill>
                <a:latin typeface="Calibri"/>
                <a:cs typeface="Times New Roman"/>
              </a:rPr>
            </a:br>
            <a:br>
              <a:rPr lang="en-US" sz="2400" dirty="0">
                <a:solidFill>
                  <a:schemeClr val="bg1">
                    <a:lumMod val="50000"/>
                  </a:schemeClr>
                </a:solidFill>
                <a:latin typeface="Calibri"/>
                <a:cs typeface="Times New Roman"/>
              </a:rPr>
            </a:br>
            <a:r>
              <a:rPr lang="en-US" sz="2400" dirty="0">
                <a:solidFill>
                  <a:schemeClr val="bg1">
                    <a:lumMod val="50000"/>
                  </a:schemeClr>
                </a:solidFill>
                <a:latin typeface="Calibri"/>
                <a:cs typeface="Times New Roman"/>
              </a:rPr>
              <a:t>3.   How do we reconsider CDL in the light of 		</a:t>
            </a:r>
            <a:r>
              <a:rPr lang="en-US" sz="2400" b="1" dirty="0">
                <a:solidFill>
                  <a:schemeClr val="bg1">
                    <a:lumMod val="50000"/>
                  </a:schemeClr>
                </a:solidFill>
                <a:latin typeface="Calibri"/>
                <a:cs typeface="Times New Roman"/>
              </a:rPr>
              <a:t>AI and ChatGPT</a:t>
            </a:r>
            <a:r>
              <a:rPr lang="en-US" sz="2400" dirty="0">
                <a:solidFill>
                  <a:schemeClr val="bg1">
                    <a:lumMod val="50000"/>
                  </a:schemeClr>
                </a:solidFill>
                <a:latin typeface="Calibri"/>
                <a:cs typeface="Times New Roman"/>
              </a:rPr>
              <a:t>?</a:t>
            </a:r>
            <a:br>
              <a:rPr lang="en-US" sz="2400" dirty="0">
                <a:latin typeface="Calibri"/>
                <a:cs typeface="Times New Roman"/>
              </a:rPr>
            </a:br>
            <a:br>
              <a:rPr lang="en-US" sz="2400" dirty="0">
                <a:latin typeface="Calibri"/>
                <a:cs typeface="Times New Roman"/>
              </a:rPr>
            </a:br>
            <a:endParaRPr lang="en-US" sz="2400" dirty="0">
              <a:latin typeface="Calibri"/>
              <a:cs typeface="Times New Roman"/>
            </a:endParaRPr>
          </a:p>
        </p:txBody>
      </p:sp>
      <p:pic>
        <p:nvPicPr>
          <p:cNvPr id="8" name="Picture 6" descr="Graphical user interface&#10;&#10;Description automatically generated">
            <a:extLst>
              <a:ext uri="{FF2B5EF4-FFF2-40B4-BE49-F238E27FC236}">
                <a16:creationId xmlns:a16="http://schemas.microsoft.com/office/drawing/2014/main" id="{E4750251-5DF2-BEC0-6255-278978C2F476}"/>
              </a:ext>
            </a:extLst>
          </p:cNvPr>
          <p:cNvPicPr>
            <a:picLocks noChangeAspect="1"/>
          </p:cNvPicPr>
          <p:nvPr/>
        </p:nvPicPr>
        <p:blipFill>
          <a:blip r:embed="rId2"/>
          <a:stretch>
            <a:fillRect/>
          </a:stretch>
        </p:blipFill>
        <p:spPr>
          <a:xfrm>
            <a:off x="7601181" y="1019503"/>
            <a:ext cx="1735036" cy="1363846"/>
          </a:xfrm>
          <a:prstGeom prst="rect">
            <a:avLst/>
          </a:prstGeom>
        </p:spPr>
      </p:pic>
      <p:grpSp>
        <p:nvGrpSpPr>
          <p:cNvPr id="13" name="Group 12">
            <a:extLst>
              <a:ext uri="{FF2B5EF4-FFF2-40B4-BE49-F238E27FC236}">
                <a16:creationId xmlns:a16="http://schemas.microsoft.com/office/drawing/2014/main" id="{591C20D9-76C4-CAAC-F6DC-D313335CE9C5}"/>
              </a:ext>
            </a:extLst>
          </p:cNvPr>
          <p:cNvGrpSpPr/>
          <p:nvPr/>
        </p:nvGrpSpPr>
        <p:grpSpPr>
          <a:xfrm>
            <a:off x="7601181" y="3110860"/>
            <a:ext cx="2029889" cy="1363793"/>
            <a:chOff x="7601181" y="3110860"/>
            <a:chExt cx="2029889" cy="1363793"/>
          </a:xfrm>
        </p:grpSpPr>
        <p:pic>
          <p:nvPicPr>
            <p:cNvPr id="10" name="Picture 9" descr="A lizard on a green background&#10;&#10;Description automatically generated">
              <a:extLst>
                <a:ext uri="{FF2B5EF4-FFF2-40B4-BE49-F238E27FC236}">
                  <a16:creationId xmlns:a16="http://schemas.microsoft.com/office/drawing/2014/main" id="{A7D23888-7D99-5997-B757-F2F7AD2540F6}"/>
                </a:ext>
              </a:extLst>
            </p:cNvPr>
            <p:cNvPicPr>
              <a:picLocks noChangeAspect="1"/>
            </p:cNvPicPr>
            <p:nvPr/>
          </p:nvPicPr>
          <p:blipFill>
            <a:blip r:embed="rId3"/>
            <a:stretch>
              <a:fillRect/>
            </a:stretch>
          </p:blipFill>
          <p:spPr>
            <a:xfrm>
              <a:off x="7601181" y="3110860"/>
              <a:ext cx="999420" cy="1363792"/>
            </a:xfrm>
            <a:prstGeom prst="rect">
              <a:avLst/>
            </a:prstGeom>
          </p:spPr>
        </p:pic>
        <p:pic>
          <p:nvPicPr>
            <p:cNvPr id="12" name="Picture 11" descr="A painting of a person wearing a hat&#10;&#10;Description automatically generated">
              <a:extLst>
                <a:ext uri="{FF2B5EF4-FFF2-40B4-BE49-F238E27FC236}">
                  <a16:creationId xmlns:a16="http://schemas.microsoft.com/office/drawing/2014/main" id="{C7ECE76C-404F-39B0-13C3-91847BC85E07}"/>
                </a:ext>
              </a:extLst>
            </p:cNvPr>
            <p:cNvPicPr>
              <a:picLocks noChangeAspect="1"/>
            </p:cNvPicPr>
            <p:nvPr/>
          </p:nvPicPr>
          <p:blipFill>
            <a:blip r:embed="rId4"/>
            <a:stretch>
              <a:fillRect/>
            </a:stretch>
          </p:blipFill>
          <p:spPr>
            <a:xfrm>
              <a:off x="8600601" y="3110861"/>
              <a:ext cx="1030469" cy="1363792"/>
            </a:xfrm>
            <a:prstGeom prst="rect">
              <a:avLst/>
            </a:prstGeom>
          </p:spPr>
        </p:pic>
      </p:grpSp>
      <p:pic>
        <p:nvPicPr>
          <p:cNvPr id="15" name="Picture 14" descr="A robot touching his head&#10;&#10;Description automatically generated">
            <a:extLst>
              <a:ext uri="{FF2B5EF4-FFF2-40B4-BE49-F238E27FC236}">
                <a16:creationId xmlns:a16="http://schemas.microsoft.com/office/drawing/2014/main" id="{EB4128C9-0738-DDE0-A02A-5C456C56291C}"/>
              </a:ext>
            </a:extLst>
          </p:cNvPr>
          <p:cNvPicPr>
            <a:picLocks noChangeAspect="1"/>
          </p:cNvPicPr>
          <p:nvPr/>
        </p:nvPicPr>
        <p:blipFill>
          <a:blip r:embed="rId5"/>
          <a:stretch>
            <a:fillRect/>
          </a:stretch>
        </p:blipFill>
        <p:spPr>
          <a:xfrm>
            <a:off x="7601181" y="5210481"/>
            <a:ext cx="2035952" cy="1169296"/>
          </a:xfrm>
          <a:prstGeom prst="rect">
            <a:avLst/>
          </a:prstGeom>
        </p:spPr>
      </p:pic>
    </p:spTree>
    <p:extLst>
      <p:ext uri="{BB962C8B-B14F-4D97-AF65-F5344CB8AC3E}">
        <p14:creationId xmlns:p14="http://schemas.microsoft.com/office/powerpoint/2010/main" val="2637043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718A1-78A3-7B4B-9272-87F4ADB249BA}"/>
              </a:ext>
            </a:extLst>
          </p:cNvPr>
          <p:cNvSpPr>
            <a:spLocks noGrp="1"/>
          </p:cNvSpPr>
          <p:nvPr>
            <p:ph type="title"/>
          </p:nvPr>
        </p:nvSpPr>
        <p:spPr>
          <a:xfrm>
            <a:off x="284781" y="739447"/>
            <a:ext cx="4016262" cy="4818589"/>
          </a:xfrm>
        </p:spPr>
        <p:txBody>
          <a:bodyPr>
            <a:normAutofit fontScale="90000"/>
          </a:bodyPr>
          <a:lstStyle/>
          <a:p>
            <a:r>
              <a:rPr lang="en-US" sz="2800" dirty="0">
                <a:latin typeface="Calibri"/>
                <a:cs typeface="Times New Roman"/>
              </a:rPr>
              <a:t>1.   What can we learn about CDL from observing and listening to young children’s internet searching?</a:t>
            </a:r>
            <a:br>
              <a:rPr lang="en-US" sz="2500" dirty="0">
                <a:cs typeface="Calibri Light"/>
              </a:rPr>
            </a:br>
            <a:br>
              <a:rPr lang="en-US" sz="2500" dirty="0">
                <a:cs typeface="+mj-lt"/>
              </a:rPr>
            </a:br>
            <a:r>
              <a:rPr lang="en-US" sz="2200" dirty="0">
                <a:cs typeface="+mj-lt"/>
              </a:rPr>
              <a:t>[</a:t>
            </a:r>
            <a:r>
              <a:rPr lang="en-US" sz="2200" dirty="0">
                <a:solidFill>
                  <a:schemeClr val="bg2">
                    <a:lumMod val="25000"/>
                  </a:schemeClr>
                </a:solidFill>
                <a:ea typeface="+mj-lt"/>
                <a:cs typeface="+mj-lt"/>
              </a:rPr>
              <a:t>Ng (2012) and many subsequent digital literacy researchers based their CDL scales on factor analysis of student (n&gt;1000+) self-report questionnaire data....]</a:t>
            </a:r>
            <a:br>
              <a:rPr lang="en-US" sz="2500" dirty="0">
                <a:ea typeface="+mj-lt"/>
                <a:cs typeface="+mj-lt"/>
              </a:rPr>
            </a:br>
            <a:br>
              <a:rPr lang="en-US" sz="2500" dirty="0">
                <a:ea typeface="+mj-lt"/>
                <a:cs typeface="+mj-lt"/>
              </a:rPr>
            </a:br>
            <a:r>
              <a:rPr lang="en-US" sz="2500" b="1" dirty="0">
                <a:ea typeface="+mj-lt"/>
                <a:cs typeface="+mj-lt"/>
              </a:rPr>
              <a:t>This IRB-approved study positions students as research partners; with </a:t>
            </a:r>
            <a:br>
              <a:rPr lang="en-US" sz="2500" b="1" dirty="0">
                <a:ea typeface="+mj-lt"/>
                <a:cs typeface="+mj-lt"/>
              </a:rPr>
            </a:br>
            <a:r>
              <a:rPr lang="en-US" sz="2500" b="1" dirty="0">
                <a:ea typeface="+mj-lt"/>
                <a:cs typeface="+mj-lt"/>
              </a:rPr>
              <a:t>their on-task discourse as the primary data (Dwyer, 2010)</a:t>
            </a:r>
            <a:endParaRPr lang="en-US" sz="2500" b="1" dirty="0"/>
          </a:p>
        </p:txBody>
      </p:sp>
      <p:pic>
        <p:nvPicPr>
          <p:cNvPr id="6" name="Picture 6" descr="Graphical user interface&#10;&#10;Description automatically generated">
            <a:extLst>
              <a:ext uri="{FF2B5EF4-FFF2-40B4-BE49-F238E27FC236}">
                <a16:creationId xmlns:a16="http://schemas.microsoft.com/office/drawing/2014/main" id="{E64A1562-E02D-C9E5-E05B-1A58334A2628}"/>
              </a:ext>
            </a:extLst>
          </p:cNvPr>
          <p:cNvPicPr>
            <a:picLocks noChangeAspect="1"/>
          </p:cNvPicPr>
          <p:nvPr/>
        </p:nvPicPr>
        <p:blipFill>
          <a:blip r:embed="rId2"/>
          <a:stretch>
            <a:fillRect/>
          </a:stretch>
        </p:blipFill>
        <p:spPr>
          <a:xfrm>
            <a:off x="5679831" y="1001790"/>
            <a:ext cx="5474676" cy="4303435"/>
          </a:xfrm>
          <a:prstGeom prst="rect">
            <a:avLst/>
          </a:prstGeom>
        </p:spPr>
      </p:pic>
    </p:spTree>
    <p:extLst>
      <p:ext uri="{BB962C8B-B14F-4D97-AF65-F5344CB8AC3E}">
        <p14:creationId xmlns:p14="http://schemas.microsoft.com/office/powerpoint/2010/main" val="16616665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718A1-78A3-7B4B-9272-87F4ADB249BA}"/>
              </a:ext>
            </a:extLst>
          </p:cNvPr>
          <p:cNvSpPr>
            <a:spLocks noGrp="1"/>
          </p:cNvSpPr>
          <p:nvPr>
            <p:ph type="title"/>
          </p:nvPr>
        </p:nvSpPr>
        <p:spPr>
          <a:xfrm>
            <a:off x="284781" y="126868"/>
            <a:ext cx="4304010" cy="6782737"/>
          </a:xfrm>
        </p:spPr>
        <p:txBody>
          <a:bodyPr>
            <a:normAutofit/>
          </a:bodyPr>
          <a:lstStyle/>
          <a:p>
            <a:br>
              <a:rPr lang="en-US" sz="2500" dirty="0">
                <a:cs typeface="Calibri Light"/>
              </a:rPr>
            </a:br>
            <a:br>
              <a:rPr lang="en-US" sz="2500" dirty="0">
                <a:cs typeface="+mj-lt"/>
              </a:rPr>
            </a:br>
            <a:r>
              <a:rPr lang="en-US" sz="2500" b="1" dirty="0">
                <a:cs typeface="Calibri Light"/>
              </a:rPr>
              <a:t>1.  Five triads of Grade 4 students (Planner, Evaluator, Navigator) recorded their Internet searching of six sites to answer the question 'How many stars can you see in the night sky?' </a:t>
            </a:r>
            <a:br>
              <a:rPr lang="en-US" sz="2500" b="1" dirty="0">
                <a:cs typeface="Calibri Light"/>
              </a:rPr>
            </a:br>
            <a:br>
              <a:rPr lang="en-US" sz="2500" b="1" dirty="0">
                <a:cs typeface="Calibri Light"/>
              </a:rPr>
            </a:br>
            <a:endParaRPr lang="en-US" sz="2500" b="1" dirty="0">
              <a:cs typeface="Calibri Light"/>
            </a:endParaRPr>
          </a:p>
        </p:txBody>
      </p:sp>
      <p:pic>
        <p:nvPicPr>
          <p:cNvPr id="6" name="Picture 6" descr="Graphical user interface&#10;&#10;Description automatically generated">
            <a:extLst>
              <a:ext uri="{FF2B5EF4-FFF2-40B4-BE49-F238E27FC236}">
                <a16:creationId xmlns:a16="http://schemas.microsoft.com/office/drawing/2014/main" id="{E64A1562-E02D-C9E5-E05B-1A58334A2628}"/>
              </a:ext>
            </a:extLst>
          </p:cNvPr>
          <p:cNvPicPr>
            <a:picLocks noChangeAspect="1"/>
          </p:cNvPicPr>
          <p:nvPr/>
        </p:nvPicPr>
        <p:blipFill>
          <a:blip r:embed="rId2"/>
          <a:stretch>
            <a:fillRect/>
          </a:stretch>
        </p:blipFill>
        <p:spPr>
          <a:xfrm>
            <a:off x="5726723" y="1810682"/>
            <a:ext cx="5474676" cy="4303435"/>
          </a:xfrm>
          <a:prstGeom prst="rect">
            <a:avLst/>
          </a:prstGeom>
        </p:spPr>
      </p:pic>
      <p:sp>
        <p:nvSpPr>
          <p:cNvPr id="3" name="TextBox 2">
            <a:extLst>
              <a:ext uri="{FF2B5EF4-FFF2-40B4-BE49-F238E27FC236}">
                <a16:creationId xmlns:a16="http://schemas.microsoft.com/office/drawing/2014/main" id="{B4B66084-B761-A3CB-68D6-00D210EDF4A7}"/>
              </a:ext>
            </a:extLst>
          </p:cNvPr>
          <p:cNvSpPr txBox="1"/>
          <p:nvPr/>
        </p:nvSpPr>
        <p:spPr>
          <a:xfrm>
            <a:off x="2436786" y="266829"/>
            <a:ext cx="8710245" cy="4770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500" dirty="0">
                <a:cs typeface="Calibri"/>
              </a:rPr>
              <a:t> Where can we see CDL in action?  (Harrison, 2018) </a:t>
            </a:r>
          </a:p>
        </p:txBody>
      </p:sp>
    </p:spTree>
    <p:extLst>
      <p:ext uri="{BB962C8B-B14F-4D97-AF65-F5344CB8AC3E}">
        <p14:creationId xmlns:p14="http://schemas.microsoft.com/office/powerpoint/2010/main" val="28244852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21A95F3-35B6-0D05-9AD3-10CF4441EB4E}"/>
              </a:ext>
            </a:extLst>
          </p:cNvPr>
          <p:cNvPicPr>
            <a:picLocks noChangeAspect="1"/>
          </p:cNvPicPr>
          <p:nvPr/>
        </p:nvPicPr>
        <p:blipFill>
          <a:blip r:embed="rId2"/>
          <a:stretch>
            <a:fillRect/>
          </a:stretch>
        </p:blipFill>
        <p:spPr>
          <a:xfrm>
            <a:off x="2367234" y="720177"/>
            <a:ext cx="8160975" cy="5417645"/>
          </a:xfrm>
          <a:prstGeom prst="rect">
            <a:avLst/>
          </a:prstGeom>
        </p:spPr>
      </p:pic>
    </p:spTree>
    <p:extLst>
      <p:ext uri="{BB962C8B-B14F-4D97-AF65-F5344CB8AC3E}">
        <p14:creationId xmlns:p14="http://schemas.microsoft.com/office/powerpoint/2010/main" val="19458496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21A95F3-35B6-0D05-9AD3-10CF4441EB4E}"/>
              </a:ext>
            </a:extLst>
          </p:cNvPr>
          <p:cNvPicPr>
            <a:picLocks noChangeAspect="1"/>
          </p:cNvPicPr>
          <p:nvPr/>
        </p:nvPicPr>
        <p:blipFill>
          <a:blip r:embed="rId2"/>
          <a:stretch>
            <a:fillRect/>
          </a:stretch>
        </p:blipFill>
        <p:spPr>
          <a:xfrm>
            <a:off x="212613" y="720177"/>
            <a:ext cx="8160975" cy="5417645"/>
          </a:xfrm>
          <a:prstGeom prst="rect">
            <a:avLst/>
          </a:prstGeom>
        </p:spPr>
      </p:pic>
      <p:sp>
        <p:nvSpPr>
          <p:cNvPr id="2" name="TextBox 1">
            <a:extLst>
              <a:ext uri="{FF2B5EF4-FFF2-40B4-BE49-F238E27FC236}">
                <a16:creationId xmlns:a16="http://schemas.microsoft.com/office/drawing/2014/main" id="{95516976-39BC-8FB6-6CC8-A08F3A4FCA69}"/>
              </a:ext>
            </a:extLst>
          </p:cNvPr>
          <p:cNvSpPr txBox="1"/>
          <p:nvPr/>
        </p:nvSpPr>
        <p:spPr>
          <a:xfrm>
            <a:off x="8658118" y="1958313"/>
            <a:ext cx="3153103" cy="4154984"/>
          </a:xfrm>
          <a:prstGeom prst="rect">
            <a:avLst/>
          </a:prstGeom>
          <a:noFill/>
          <a:ln w="12700">
            <a:solidFill>
              <a:schemeClr val="tx1"/>
            </a:solidFill>
          </a:ln>
        </p:spPr>
        <p:txBody>
          <a:bodyPr wrap="square" rtlCol="0">
            <a:spAutoFit/>
          </a:bodyPr>
          <a:lstStyle/>
          <a:p>
            <a:r>
              <a:rPr lang="en-GB" sz="2400" dirty="0">
                <a:effectLst/>
                <a:latin typeface="Times" pitchFamily="2" charset="0"/>
              </a:rPr>
              <a:t>Jessica (Planner): </a:t>
            </a:r>
          </a:p>
          <a:p>
            <a:r>
              <a:rPr lang="en-GB" sz="2400" i="1" dirty="0">
                <a:effectLst/>
                <a:latin typeface="Times" pitchFamily="2" charset="0"/>
              </a:rPr>
              <a:t>“Let’s just</a:t>
            </a:r>
            <a:endParaRPr lang="en-GB" sz="2400" dirty="0">
              <a:effectLst/>
              <a:latin typeface="Times" pitchFamily="2" charset="0"/>
            </a:endParaRPr>
          </a:p>
          <a:p>
            <a:r>
              <a:rPr lang="en-GB" sz="2400" i="1" dirty="0">
                <a:effectLst/>
                <a:latin typeface="Times" pitchFamily="2" charset="0"/>
              </a:rPr>
              <a:t>look and see if it answers our question, because our</a:t>
            </a:r>
            <a:endParaRPr lang="en-GB" sz="2400" dirty="0">
              <a:effectLst/>
              <a:latin typeface="Times" pitchFamily="2" charset="0"/>
            </a:endParaRPr>
          </a:p>
          <a:p>
            <a:r>
              <a:rPr lang="en-GB" sz="2400" i="1" dirty="0">
                <a:effectLst/>
                <a:latin typeface="Times" pitchFamily="2" charset="0"/>
              </a:rPr>
              <a:t>question is ‘How many stars can we see in the sky?’</a:t>
            </a:r>
            <a:r>
              <a:rPr lang="en-GB" sz="2400" dirty="0">
                <a:latin typeface="Times" pitchFamily="2" charset="0"/>
              </a:rPr>
              <a:t>   </a:t>
            </a:r>
            <a:r>
              <a:rPr lang="en-GB" sz="2400" i="1" dirty="0">
                <a:effectLst/>
                <a:latin typeface="Times" pitchFamily="2" charset="0"/>
              </a:rPr>
              <a:t>So, we don’t just have to look for the biggest amount of</a:t>
            </a:r>
            <a:endParaRPr lang="en-GB" sz="2400" dirty="0">
              <a:effectLst/>
              <a:latin typeface="Times" pitchFamily="2" charset="0"/>
            </a:endParaRPr>
          </a:p>
          <a:p>
            <a:r>
              <a:rPr lang="en-GB" sz="2400" i="1" dirty="0">
                <a:effectLst/>
                <a:latin typeface="Times" pitchFamily="2" charset="0"/>
              </a:rPr>
              <a:t>numbers.”</a:t>
            </a:r>
            <a:endParaRPr lang="en-GB" sz="2400" dirty="0">
              <a:effectLst/>
              <a:latin typeface="Times" pitchFamily="2" charset="0"/>
            </a:endParaRPr>
          </a:p>
        </p:txBody>
      </p:sp>
      <p:sp>
        <p:nvSpPr>
          <p:cNvPr id="5" name="Bent Up Arrow 4">
            <a:extLst>
              <a:ext uri="{FF2B5EF4-FFF2-40B4-BE49-F238E27FC236}">
                <a16:creationId xmlns:a16="http://schemas.microsoft.com/office/drawing/2014/main" id="{EB398547-AC9B-A0AB-CCB5-E5E8217CE511}"/>
              </a:ext>
            </a:extLst>
          </p:cNvPr>
          <p:cNvSpPr/>
          <p:nvPr/>
        </p:nvSpPr>
        <p:spPr>
          <a:xfrm flipV="1">
            <a:off x="8173891" y="1379212"/>
            <a:ext cx="1937060" cy="542534"/>
          </a:xfrm>
          <a:prstGeom prst="ben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279108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21A95F3-35B6-0D05-9AD3-10CF4441EB4E}"/>
              </a:ext>
            </a:extLst>
          </p:cNvPr>
          <p:cNvPicPr>
            <a:picLocks noChangeAspect="1"/>
          </p:cNvPicPr>
          <p:nvPr/>
        </p:nvPicPr>
        <p:blipFill>
          <a:blip r:embed="rId2"/>
          <a:stretch>
            <a:fillRect/>
          </a:stretch>
        </p:blipFill>
        <p:spPr>
          <a:xfrm>
            <a:off x="212613" y="720177"/>
            <a:ext cx="8160975" cy="5417645"/>
          </a:xfrm>
          <a:prstGeom prst="rect">
            <a:avLst/>
          </a:prstGeom>
        </p:spPr>
      </p:pic>
      <p:sp>
        <p:nvSpPr>
          <p:cNvPr id="2" name="TextBox 1">
            <a:extLst>
              <a:ext uri="{FF2B5EF4-FFF2-40B4-BE49-F238E27FC236}">
                <a16:creationId xmlns:a16="http://schemas.microsoft.com/office/drawing/2014/main" id="{69547B70-396F-6238-6863-64FFFC263DB0}"/>
              </a:ext>
            </a:extLst>
          </p:cNvPr>
          <p:cNvSpPr txBox="1"/>
          <p:nvPr/>
        </p:nvSpPr>
        <p:spPr>
          <a:xfrm>
            <a:off x="8681546" y="2438401"/>
            <a:ext cx="2659115" cy="2308324"/>
          </a:xfrm>
          <a:prstGeom prst="rect">
            <a:avLst/>
          </a:prstGeom>
          <a:noFill/>
          <a:ln w="12700">
            <a:solidFill>
              <a:schemeClr val="accent1"/>
            </a:solidFill>
          </a:ln>
        </p:spPr>
        <p:txBody>
          <a:bodyPr wrap="square" rtlCol="0">
            <a:spAutoFit/>
          </a:bodyPr>
          <a:lstStyle/>
          <a:p>
            <a:r>
              <a:rPr lang="en-US" sz="2400" i="1" dirty="0"/>
              <a:t> </a:t>
            </a:r>
            <a:r>
              <a:rPr lang="en-US" sz="2400" dirty="0">
                <a:latin typeface="Times" pitchFamily="2" charset="0"/>
              </a:rPr>
              <a:t>Chloë (Evaluator):</a:t>
            </a:r>
          </a:p>
          <a:p>
            <a:r>
              <a:rPr lang="en-US" sz="2400" i="1" dirty="0">
                <a:latin typeface="Times" pitchFamily="2" charset="0"/>
              </a:rPr>
              <a:t>"Shall we, like, skim-read it, and see if we can find any</a:t>
            </a:r>
          </a:p>
          <a:p>
            <a:r>
              <a:rPr lang="en-US" sz="2400" i="1" dirty="0">
                <a:latin typeface="Times" pitchFamily="2" charset="0"/>
              </a:rPr>
              <a:t>thing...?”</a:t>
            </a:r>
          </a:p>
        </p:txBody>
      </p:sp>
      <p:sp>
        <p:nvSpPr>
          <p:cNvPr id="3" name="Bent Up Arrow 2">
            <a:extLst>
              <a:ext uri="{FF2B5EF4-FFF2-40B4-BE49-F238E27FC236}">
                <a16:creationId xmlns:a16="http://schemas.microsoft.com/office/drawing/2014/main" id="{4E8E86D7-9E78-0943-D109-7F7298233FA6}"/>
              </a:ext>
            </a:extLst>
          </p:cNvPr>
          <p:cNvSpPr/>
          <p:nvPr/>
        </p:nvSpPr>
        <p:spPr>
          <a:xfrm flipV="1">
            <a:off x="8173891" y="1750192"/>
            <a:ext cx="1937060" cy="542534"/>
          </a:xfrm>
          <a:prstGeom prst="ben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135971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21A95F3-35B6-0D05-9AD3-10CF4441EB4E}"/>
              </a:ext>
            </a:extLst>
          </p:cNvPr>
          <p:cNvPicPr>
            <a:picLocks noChangeAspect="1"/>
          </p:cNvPicPr>
          <p:nvPr/>
        </p:nvPicPr>
        <p:blipFill>
          <a:blip r:embed="rId2"/>
          <a:stretch>
            <a:fillRect/>
          </a:stretch>
        </p:blipFill>
        <p:spPr>
          <a:xfrm>
            <a:off x="212613" y="720177"/>
            <a:ext cx="8160975" cy="5417645"/>
          </a:xfrm>
          <a:prstGeom prst="rect">
            <a:avLst/>
          </a:prstGeom>
        </p:spPr>
      </p:pic>
      <p:sp>
        <p:nvSpPr>
          <p:cNvPr id="2" name="TextBox 1">
            <a:extLst>
              <a:ext uri="{FF2B5EF4-FFF2-40B4-BE49-F238E27FC236}">
                <a16:creationId xmlns:a16="http://schemas.microsoft.com/office/drawing/2014/main" id="{73D8E0E5-6856-29FC-4FBC-023337423AD4}"/>
              </a:ext>
            </a:extLst>
          </p:cNvPr>
          <p:cNvSpPr txBox="1"/>
          <p:nvPr/>
        </p:nvSpPr>
        <p:spPr>
          <a:xfrm>
            <a:off x="8692057" y="2911367"/>
            <a:ext cx="2659115" cy="830997"/>
          </a:xfrm>
          <a:prstGeom prst="rect">
            <a:avLst/>
          </a:prstGeom>
          <a:noFill/>
        </p:spPr>
        <p:txBody>
          <a:bodyPr wrap="square" rtlCol="0">
            <a:spAutoFit/>
          </a:bodyPr>
          <a:lstStyle/>
          <a:p>
            <a:r>
              <a:rPr lang="en-US" sz="2400" i="1" dirty="0"/>
              <a:t> </a:t>
            </a:r>
            <a:r>
              <a:rPr lang="en-US" sz="2400" dirty="0"/>
              <a:t>[</a:t>
            </a:r>
            <a:r>
              <a:rPr lang="en-US" sz="2400" dirty="0">
                <a:latin typeface="Times" pitchFamily="2" charset="0"/>
              </a:rPr>
              <a:t>The Navigator has a role here]</a:t>
            </a:r>
          </a:p>
        </p:txBody>
      </p:sp>
      <p:sp>
        <p:nvSpPr>
          <p:cNvPr id="3" name="Bent Up Arrow 2">
            <a:extLst>
              <a:ext uri="{FF2B5EF4-FFF2-40B4-BE49-F238E27FC236}">
                <a16:creationId xmlns:a16="http://schemas.microsoft.com/office/drawing/2014/main" id="{E7C1F544-E96E-375C-ADEB-5FF07EA01291}"/>
              </a:ext>
            </a:extLst>
          </p:cNvPr>
          <p:cNvSpPr/>
          <p:nvPr/>
        </p:nvSpPr>
        <p:spPr>
          <a:xfrm flipV="1">
            <a:off x="8184402" y="2223158"/>
            <a:ext cx="1937060" cy="542534"/>
          </a:xfrm>
          <a:prstGeom prst="ben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536400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21A95F3-35B6-0D05-9AD3-10CF4441EB4E}"/>
              </a:ext>
            </a:extLst>
          </p:cNvPr>
          <p:cNvPicPr>
            <a:picLocks noChangeAspect="1"/>
          </p:cNvPicPr>
          <p:nvPr/>
        </p:nvPicPr>
        <p:blipFill>
          <a:blip r:embed="rId2"/>
          <a:stretch>
            <a:fillRect/>
          </a:stretch>
        </p:blipFill>
        <p:spPr>
          <a:xfrm>
            <a:off x="212613" y="720177"/>
            <a:ext cx="8160975" cy="5417645"/>
          </a:xfrm>
          <a:prstGeom prst="rect">
            <a:avLst/>
          </a:prstGeom>
        </p:spPr>
      </p:pic>
      <p:sp>
        <p:nvSpPr>
          <p:cNvPr id="2" name="TextBox 1">
            <a:extLst>
              <a:ext uri="{FF2B5EF4-FFF2-40B4-BE49-F238E27FC236}">
                <a16:creationId xmlns:a16="http://schemas.microsoft.com/office/drawing/2014/main" id="{4E8265BD-7160-C9D3-3707-665BEFDA03B0}"/>
              </a:ext>
            </a:extLst>
          </p:cNvPr>
          <p:cNvSpPr txBox="1"/>
          <p:nvPr/>
        </p:nvSpPr>
        <p:spPr>
          <a:xfrm>
            <a:off x="8744608" y="3352801"/>
            <a:ext cx="2659115" cy="3416320"/>
          </a:xfrm>
          <a:prstGeom prst="rect">
            <a:avLst/>
          </a:prstGeom>
          <a:noFill/>
          <a:ln w="12700">
            <a:solidFill>
              <a:schemeClr val="tx1"/>
            </a:solidFill>
          </a:ln>
        </p:spPr>
        <p:txBody>
          <a:bodyPr wrap="square" rtlCol="0">
            <a:spAutoFit/>
          </a:bodyPr>
          <a:lstStyle/>
          <a:p>
            <a:r>
              <a:rPr lang="en-US" sz="2400" i="1" dirty="0"/>
              <a:t> </a:t>
            </a:r>
            <a:r>
              <a:rPr lang="en-US" sz="2400" dirty="0">
                <a:latin typeface="Times" pitchFamily="2" charset="0"/>
              </a:rPr>
              <a:t>Chloë (Evaluator):</a:t>
            </a:r>
          </a:p>
          <a:p>
            <a:r>
              <a:rPr lang="en-US" sz="2400" i="1" dirty="0">
                <a:latin typeface="Times" pitchFamily="2" charset="0"/>
              </a:rPr>
              <a:t>"Why are there cars advertised on this web site? "  </a:t>
            </a:r>
          </a:p>
          <a:p>
            <a:r>
              <a:rPr lang="en-US" sz="2400" dirty="0">
                <a:latin typeface="Times" pitchFamily="2" charset="0"/>
              </a:rPr>
              <a:t>Jessica (Navigator): </a:t>
            </a:r>
            <a:r>
              <a:rPr lang="en-US" sz="2400" i="1" dirty="0">
                <a:latin typeface="Times" pitchFamily="2" charset="0"/>
              </a:rPr>
              <a:t>"I don't trust it.... They are just trying to get money out of this site.”</a:t>
            </a:r>
          </a:p>
        </p:txBody>
      </p:sp>
      <p:sp>
        <p:nvSpPr>
          <p:cNvPr id="3" name="Bent Up Arrow 2">
            <a:extLst>
              <a:ext uri="{FF2B5EF4-FFF2-40B4-BE49-F238E27FC236}">
                <a16:creationId xmlns:a16="http://schemas.microsoft.com/office/drawing/2014/main" id="{E2B7DDFF-2571-19FE-A95F-6A57647D1F8B}"/>
              </a:ext>
            </a:extLst>
          </p:cNvPr>
          <p:cNvSpPr/>
          <p:nvPr/>
        </p:nvSpPr>
        <p:spPr>
          <a:xfrm flipV="1">
            <a:off x="8236953" y="2664592"/>
            <a:ext cx="1937060" cy="542534"/>
          </a:xfrm>
          <a:prstGeom prst="ben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418076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21A95F3-35B6-0D05-9AD3-10CF4441EB4E}"/>
              </a:ext>
            </a:extLst>
          </p:cNvPr>
          <p:cNvPicPr>
            <a:picLocks noChangeAspect="1"/>
          </p:cNvPicPr>
          <p:nvPr/>
        </p:nvPicPr>
        <p:blipFill>
          <a:blip r:embed="rId2"/>
          <a:stretch>
            <a:fillRect/>
          </a:stretch>
        </p:blipFill>
        <p:spPr>
          <a:xfrm>
            <a:off x="212613" y="720177"/>
            <a:ext cx="8160975" cy="5417645"/>
          </a:xfrm>
          <a:prstGeom prst="rect">
            <a:avLst/>
          </a:prstGeom>
        </p:spPr>
      </p:pic>
      <p:sp>
        <p:nvSpPr>
          <p:cNvPr id="2" name="TextBox 1">
            <a:extLst>
              <a:ext uri="{FF2B5EF4-FFF2-40B4-BE49-F238E27FC236}">
                <a16:creationId xmlns:a16="http://schemas.microsoft.com/office/drawing/2014/main" id="{75F045E6-702B-E752-B973-D9CD4131D584}"/>
              </a:ext>
            </a:extLst>
          </p:cNvPr>
          <p:cNvSpPr txBox="1"/>
          <p:nvPr/>
        </p:nvSpPr>
        <p:spPr>
          <a:xfrm>
            <a:off x="8713077" y="3741683"/>
            <a:ext cx="2659115" cy="1938992"/>
          </a:xfrm>
          <a:prstGeom prst="rect">
            <a:avLst/>
          </a:prstGeom>
          <a:noFill/>
          <a:ln w="12700">
            <a:solidFill>
              <a:schemeClr val="tx1"/>
            </a:solidFill>
          </a:ln>
        </p:spPr>
        <p:txBody>
          <a:bodyPr wrap="square" rtlCol="0">
            <a:spAutoFit/>
          </a:bodyPr>
          <a:lstStyle/>
          <a:p>
            <a:r>
              <a:rPr lang="en-US" sz="2400" i="1" dirty="0"/>
              <a:t> </a:t>
            </a:r>
            <a:r>
              <a:rPr lang="en-US" sz="2400" dirty="0">
                <a:latin typeface="Times" pitchFamily="2" charset="0"/>
              </a:rPr>
              <a:t>Paige (Evaluator):</a:t>
            </a:r>
          </a:p>
          <a:p>
            <a:r>
              <a:rPr lang="en-US" sz="2400" i="1" dirty="0">
                <a:latin typeface="Times" pitchFamily="2" charset="0"/>
              </a:rPr>
              <a:t>”It’s just trying to sound like your friend.  I don’t trust it.”</a:t>
            </a:r>
          </a:p>
        </p:txBody>
      </p:sp>
      <p:sp>
        <p:nvSpPr>
          <p:cNvPr id="3" name="Bent Up Arrow 2">
            <a:extLst>
              <a:ext uri="{FF2B5EF4-FFF2-40B4-BE49-F238E27FC236}">
                <a16:creationId xmlns:a16="http://schemas.microsoft.com/office/drawing/2014/main" id="{9EA73EFD-9D4D-030D-F12D-6D2E2233E4FB}"/>
              </a:ext>
            </a:extLst>
          </p:cNvPr>
          <p:cNvSpPr/>
          <p:nvPr/>
        </p:nvSpPr>
        <p:spPr>
          <a:xfrm flipV="1">
            <a:off x="8205422" y="3053474"/>
            <a:ext cx="1937060" cy="542534"/>
          </a:xfrm>
          <a:prstGeom prst="ben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97334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21A95F3-35B6-0D05-9AD3-10CF4441EB4E}"/>
              </a:ext>
            </a:extLst>
          </p:cNvPr>
          <p:cNvPicPr>
            <a:picLocks noChangeAspect="1"/>
          </p:cNvPicPr>
          <p:nvPr/>
        </p:nvPicPr>
        <p:blipFill>
          <a:blip r:embed="rId2"/>
          <a:stretch>
            <a:fillRect/>
          </a:stretch>
        </p:blipFill>
        <p:spPr>
          <a:xfrm>
            <a:off x="212613" y="720177"/>
            <a:ext cx="8160975" cy="5417645"/>
          </a:xfrm>
          <a:prstGeom prst="rect">
            <a:avLst/>
          </a:prstGeom>
        </p:spPr>
      </p:pic>
      <p:sp>
        <p:nvSpPr>
          <p:cNvPr id="2" name="TextBox 1">
            <a:extLst>
              <a:ext uri="{FF2B5EF4-FFF2-40B4-BE49-F238E27FC236}">
                <a16:creationId xmlns:a16="http://schemas.microsoft.com/office/drawing/2014/main" id="{31A5DFAC-202D-7F05-67F8-F684A183F08F}"/>
              </a:ext>
            </a:extLst>
          </p:cNvPr>
          <p:cNvSpPr txBox="1"/>
          <p:nvPr/>
        </p:nvSpPr>
        <p:spPr>
          <a:xfrm>
            <a:off x="8681546" y="4225159"/>
            <a:ext cx="2659115" cy="1938992"/>
          </a:xfrm>
          <a:prstGeom prst="rect">
            <a:avLst/>
          </a:prstGeom>
          <a:noFill/>
          <a:ln w="19050">
            <a:solidFill>
              <a:schemeClr val="accent1"/>
            </a:solidFill>
          </a:ln>
        </p:spPr>
        <p:txBody>
          <a:bodyPr wrap="square" rtlCol="0">
            <a:spAutoFit/>
          </a:bodyPr>
          <a:lstStyle/>
          <a:p>
            <a:r>
              <a:rPr lang="en-US" sz="2400" i="1" dirty="0"/>
              <a:t> </a:t>
            </a:r>
            <a:r>
              <a:rPr lang="en-US" sz="2400" dirty="0">
                <a:latin typeface="Times" pitchFamily="2" charset="0"/>
              </a:rPr>
              <a:t>Hildegarde  (Planner): “Are you actually taking any of this in?”</a:t>
            </a:r>
          </a:p>
          <a:p>
            <a:r>
              <a:rPr lang="en-US" sz="2400" dirty="0">
                <a:latin typeface="Times" pitchFamily="2" charset="0"/>
              </a:rPr>
              <a:t>Amie (grins): “No!”</a:t>
            </a:r>
          </a:p>
        </p:txBody>
      </p:sp>
      <p:sp>
        <p:nvSpPr>
          <p:cNvPr id="3" name="Bent Up Arrow 2">
            <a:extLst>
              <a:ext uri="{FF2B5EF4-FFF2-40B4-BE49-F238E27FC236}">
                <a16:creationId xmlns:a16="http://schemas.microsoft.com/office/drawing/2014/main" id="{084CB184-A654-145C-E65F-51C806A3D97E}"/>
              </a:ext>
            </a:extLst>
          </p:cNvPr>
          <p:cNvSpPr/>
          <p:nvPr/>
        </p:nvSpPr>
        <p:spPr>
          <a:xfrm flipV="1">
            <a:off x="8173891" y="3536950"/>
            <a:ext cx="1937060" cy="542534"/>
          </a:xfrm>
          <a:prstGeom prst="ben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194652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21A95F3-35B6-0D05-9AD3-10CF4441EB4E}"/>
              </a:ext>
            </a:extLst>
          </p:cNvPr>
          <p:cNvPicPr>
            <a:picLocks noChangeAspect="1"/>
          </p:cNvPicPr>
          <p:nvPr/>
        </p:nvPicPr>
        <p:blipFill>
          <a:blip r:embed="rId2"/>
          <a:stretch>
            <a:fillRect/>
          </a:stretch>
        </p:blipFill>
        <p:spPr>
          <a:xfrm>
            <a:off x="212613" y="720177"/>
            <a:ext cx="8160975" cy="5417645"/>
          </a:xfrm>
          <a:prstGeom prst="rect">
            <a:avLst/>
          </a:prstGeom>
        </p:spPr>
      </p:pic>
      <p:sp>
        <p:nvSpPr>
          <p:cNvPr id="2" name="TextBox 1">
            <a:extLst>
              <a:ext uri="{FF2B5EF4-FFF2-40B4-BE49-F238E27FC236}">
                <a16:creationId xmlns:a16="http://schemas.microsoft.com/office/drawing/2014/main" id="{0234E0FB-75E2-6A1C-4682-618A606D2FCB}"/>
              </a:ext>
            </a:extLst>
          </p:cNvPr>
          <p:cNvSpPr txBox="1"/>
          <p:nvPr/>
        </p:nvSpPr>
        <p:spPr>
          <a:xfrm>
            <a:off x="8802413" y="578069"/>
            <a:ext cx="2659115" cy="2677656"/>
          </a:xfrm>
          <a:prstGeom prst="rect">
            <a:avLst/>
          </a:prstGeom>
          <a:noFill/>
          <a:ln w="12700">
            <a:solidFill>
              <a:schemeClr val="tx1"/>
            </a:solidFill>
          </a:ln>
        </p:spPr>
        <p:txBody>
          <a:bodyPr wrap="square" rtlCol="0">
            <a:spAutoFit/>
          </a:bodyPr>
          <a:lstStyle/>
          <a:p>
            <a:r>
              <a:rPr lang="en-US" sz="2400" i="1" dirty="0"/>
              <a:t> </a:t>
            </a:r>
            <a:r>
              <a:rPr lang="en-US" sz="2400" dirty="0">
                <a:latin typeface="Times" pitchFamily="2" charset="0"/>
              </a:rPr>
              <a:t>Lucy (Planner):</a:t>
            </a:r>
          </a:p>
          <a:p>
            <a:r>
              <a:rPr lang="en-US" sz="2400" i="1" dirty="0">
                <a:latin typeface="Times" pitchFamily="2" charset="0"/>
              </a:rPr>
              <a:t>”Let’s look at them all again. </a:t>
            </a:r>
          </a:p>
          <a:p>
            <a:r>
              <a:rPr lang="en-US" sz="2400" i="1" dirty="0">
                <a:latin typeface="Times" pitchFamily="2" charset="0"/>
              </a:rPr>
              <a:t>We need to go on the one we trust most, and look at that again.”</a:t>
            </a:r>
          </a:p>
        </p:txBody>
      </p:sp>
      <p:sp>
        <p:nvSpPr>
          <p:cNvPr id="3" name="Bent Up Arrow 2">
            <a:extLst>
              <a:ext uri="{FF2B5EF4-FFF2-40B4-BE49-F238E27FC236}">
                <a16:creationId xmlns:a16="http://schemas.microsoft.com/office/drawing/2014/main" id="{18362C07-ED75-B9A9-4F97-F3E03BC6295F}"/>
              </a:ext>
            </a:extLst>
          </p:cNvPr>
          <p:cNvSpPr/>
          <p:nvPr/>
        </p:nvSpPr>
        <p:spPr>
          <a:xfrm>
            <a:off x="8194910" y="3515930"/>
            <a:ext cx="1937060" cy="542534"/>
          </a:xfrm>
          <a:prstGeom prst="ben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576090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21A95F3-35B6-0D05-9AD3-10CF4441EB4E}"/>
              </a:ext>
            </a:extLst>
          </p:cNvPr>
          <p:cNvPicPr>
            <a:picLocks noChangeAspect="1"/>
          </p:cNvPicPr>
          <p:nvPr/>
        </p:nvPicPr>
        <p:blipFill>
          <a:blip r:embed="rId2"/>
          <a:stretch>
            <a:fillRect/>
          </a:stretch>
        </p:blipFill>
        <p:spPr>
          <a:xfrm>
            <a:off x="212613" y="720177"/>
            <a:ext cx="8160975" cy="5417645"/>
          </a:xfrm>
          <a:prstGeom prst="rect">
            <a:avLst/>
          </a:prstGeom>
        </p:spPr>
      </p:pic>
      <p:sp>
        <p:nvSpPr>
          <p:cNvPr id="5" name="TextBox 4">
            <a:extLst>
              <a:ext uri="{FF2B5EF4-FFF2-40B4-BE49-F238E27FC236}">
                <a16:creationId xmlns:a16="http://schemas.microsoft.com/office/drawing/2014/main" id="{8F55721A-F3AF-BD6E-86BD-49968B977AEE}"/>
              </a:ext>
            </a:extLst>
          </p:cNvPr>
          <p:cNvSpPr txBox="1"/>
          <p:nvPr/>
        </p:nvSpPr>
        <p:spPr>
          <a:xfrm>
            <a:off x="8602717" y="231228"/>
            <a:ext cx="3505200" cy="3785652"/>
          </a:xfrm>
          <a:prstGeom prst="rect">
            <a:avLst/>
          </a:prstGeom>
          <a:noFill/>
          <a:ln w="12700">
            <a:solidFill>
              <a:schemeClr val="tx1"/>
            </a:solidFill>
          </a:ln>
        </p:spPr>
        <p:txBody>
          <a:bodyPr wrap="square" rtlCol="0">
            <a:spAutoFit/>
          </a:bodyPr>
          <a:lstStyle/>
          <a:p>
            <a:r>
              <a:rPr lang="en-US" sz="2400" dirty="0">
                <a:latin typeface="Times" pitchFamily="2" charset="0"/>
              </a:rPr>
              <a:t>Hannah (Planner)</a:t>
            </a:r>
            <a:r>
              <a:rPr lang="en-US" sz="2400" i="1" dirty="0">
                <a:latin typeface="Times" pitchFamily="2" charset="0"/>
              </a:rPr>
              <a:t>: "Lets go back and look at the positives and negatives about them. This one you can tell it's real because it's got a caption below the picture. And you know the other website, some web</a:t>
            </a:r>
          </a:p>
          <a:p>
            <a:r>
              <a:rPr lang="en-US" sz="2400" i="1" dirty="0">
                <a:latin typeface="Times" pitchFamily="2" charset="0"/>
              </a:rPr>
              <a:t>sites just want you to like them on Facebook.”</a:t>
            </a:r>
          </a:p>
        </p:txBody>
      </p:sp>
      <p:sp>
        <p:nvSpPr>
          <p:cNvPr id="6" name="Bent Up Arrow 5">
            <a:extLst>
              <a:ext uri="{FF2B5EF4-FFF2-40B4-BE49-F238E27FC236}">
                <a16:creationId xmlns:a16="http://schemas.microsoft.com/office/drawing/2014/main" id="{9EFD884D-85E4-277B-EB8A-E7C933BC73ED}"/>
              </a:ext>
            </a:extLst>
          </p:cNvPr>
          <p:cNvSpPr/>
          <p:nvPr/>
        </p:nvSpPr>
        <p:spPr>
          <a:xfrm>
            <a:off x="8215931" y="3988895"/>
            <a:ext cx="1937060" cy="542534"/>
          </a:xfrm>
          <a:prstGeom prst="ben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377053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21A95F3-35B6-0D05-9AD3-10CF4441EB4E}"/>
              </a:ext>
            </a:extLst>
          </p:cNvPr>
          <p:cNvPicPr>
            <a:picLocks noChangeAspect="1"/>
          </p:cNvPicPr>
          <p:nvPr/>
        </p:nvPicPr>
        <p:blipFill>
          <a:blip r:embed="rId2"/>
          <a:stretch>
            <a:fillRect/>
          </a:stretch>
        </p:blipFill>
        <p:spPr>
          <a:xfrm>
            <a:off x="212613" y="720177"/>
            <a:ext cx="8160975" cy="5417645"/>
          </a:xfrm>
          <a:prstGeom prst="rect">
            <a:avLst/>
          </a:prstGeom>
        </p:spPr>
      </p:pic>
      <p:sp>
        <p:nvSpPr>
          <p:cNvPr id="5" name="TextBox 4">
            <a:extLst>
              <a:ext uri="{FF2B5EF4-FFF2-40B4-BE49-F238E27FC236}">
                <a16:creationId xmlns:a16="http://schemas.microsoft.com/office/drawing/2014/main" id="{8F55721A-F3AF-BD6E-86BD-49968B977AEE}"/>
              </a:ext>
            </a:extLst>
          </p:cNvPr>
          <p:cNvSpPr txBox="1"/>
          <p:nvPr/>
        </p:nvSpPr>
        <p:spPr>
          <a:xfrm>
            <a:off x="8560676" y="599090"/>
            <a:ext cx="3505200" cy="3785652"/>
          </a:xfrm>
          <a:prstGeom prst="rect">
            <a:avLst/>
          </a:prstGeom>
          <a:noFill/>
          <a:ln w="12700">
            <a:solidFill>
              <a:schemeClr val="tx1"/>
            </a:solidFill>
          </a:ln>
        </p:spPr>
        <p:txBody>
          <a:bodyPr wrap="square" rtlCol="0">
            <a:spAutoFit/>
          </a:bodyPr>
          <a:lstStyle/>
          <a:p>
            <a:r>
              <a:rPr lang="en-US" sz="2400" dirty="0">
                <a:latin typeface="Times" pitchFamily="2" charset="0"/>
              </a:rPr>
              <a:t> Amie: "I'm the evaluator, so I'm trying to see</a:t>
            </a:r>
          </a:p>
          <a:p>
            <a:r>
              <a:rPr lang="en-US" sz="2400" dirty="0">
                <a:latin typeface="Times" pitchFamily="2" charset="0"/>
              </a:rPr>
              <a:t>that we're doing the right thing." </a:t>
            </a:r>
          </a:p>
          <a:p>
            <a:r>
              <a:rPr lang="en-US" sz="2400" dirty="0">
                <a:latin typeface="Times" pitchFamily="2" charset="0"/>
              </a:rPr>
              <a:t>Lawrence: "I'm the</a:t>
            </a:r>
          </a:p>
          <a:p>
            <a:r>
              <a:rPr lang="en-US" sz="2400" dirty="0">
                <a:latin typeface="Times" pitchFamily="2" charset="0"/>
              </a:rPr>
              <a:t>navigator, and you're the planner...." </a:t>
            </a:r>
          </a:p>
          <a:p>
            <a:r>
              <a:rPr lang="en-US" sz="2400" dirty="0">
                <a:latin typeface="Times" pitchFamily="2" charset="0"/>
              </a:rPr>
              <a:t>Hildegard: "I'm</a:t>
            </a:r>
          </a:p>
          <a:p>
            <a:r>
              <a:rPr lang="en-US" sz="2400" dirty="0">
                <a:latin typeface="Times" pitchFamily="2" charset="0"/>
              </a:rPr>
              <a:t>supposed to be telling you guys what to do!”</a:t>
            </a:r>
            <a:endParaRPr lang="en-US" sz="2400" i="1" dirty="0">
              <a:latin typeface="Times" pitchFamily="2" charset="0"/>
            </a:endParaRPr>
          </a:p>
        </p:txBody>
      </p:sp>
      <p:sp>
        <p:nvSpPr>
          <p:cNvPr id="6" name="Bent Up Arrow 5">
            <a:extLst>
              <a:ext uri="{FF2B5EF4-FFF2-40B4-BE49-F238E27FC236}">
                <a16:creationId xmlns:a16="http://schemas.microsoft.com/office/drawing/2014/main" id="{9EFD884D-85E4-277B-EB8A-E7C933BC73ED}"/>
              </a:ext>
            </a:extLst>
          </p:cNvPr>
          <p:cNvSpPr/>
          <p:nvPr/>
        </p:nvSpPr>
        <p:spPr>
          <a:xfrm>
            <a:off x="8173890" y="4356757"/>
            <a:ext cx="1937060" cy="542534"/>
          </a:xfrm>
          <a:prstGeom prst="ben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261083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21A95F3-35B6-0D05-9AD3-10CF4441EB4E}"/>
              </a:ext>
            </a:extLst>
          </p:cNvPr>
          <p:cNvPicPr>
            <a:picLocks noChangeAspect="1"/>
          </p:cNvPicPr>
          <p:nvPr/>
        </p:nvPicPr>
        <p:blipFill>
          <a:blip r:embed="rId2"/>
          <a:stretch>
            <a:fillRect/>
          </a:stretch>
        </p:blipFill>
        <p:spPr>
          <a:xfrm>
            <a:off x="212613" y="720177"/>
            <a:ext cx="8160975" cy="5417645"/>
          </a:xfrm>
          <a:prstGeom prst="rect">
            <a:avLst/>
          </a:prstGeom>
        </p:spPr>
      </p:pic>
      <p:sp>
        <p:nvSpPr>
          <p:cNvPr id="5" name="TextBox 4">
            <a:extLst>
              <a:ext uri="{FF2B5EF4-FFF2-40B4-BE49-F238E27FC236}">
                <a16:creationId xmlns:a16="http://schemas.microsoft.com/office/drawing/2014/main" id="{8F55721A-F3AF-BD6E-86BD-49968B977AEE}"/>
              </a:ext>
            </a:extLst>
          </p:cNvPr>
          <p:cNvSpPr txBox="1"/>
          <p:nvPr/>
        </p:nvSpPr>
        <p:spPr>
          <a:xfrm>
            <a:off x="8560675" y="3040993"/>
            <a:ext cx="3505200" cy="1938992"/>
          </a:xfrm>
          <a:prstGeom prst="rect">
            <a:avLst/>
          </a:prstGeom>
          <a:noFill/>
          <a:ln w="12700">
            <a:solidFill>
              <a:schemeClr val="tx1"/>
            </a:solidFill>
          </a:ln>
        </p:spPr>
        <p:txBody>
          <a:bodyPr wrap="square" rtlCol="0">
            <a:spAutoFit/>
          </a:bodyPr>
          <a:lstStyle/>
          <a:p>
            <a:r>
              <a:rPr lang="en-US" sz="2400" dirty="0">
                <a:latin typeface="Times" pitchFamily="2" charset="0"/>
              </a:rPr>
              <a:t>Logan (Planner)</a:t>
            </a:r>
            <a:r>
              <a:rPr lang="en-US" sz="2400" i="1" dirty="0">
                <a:latin typeface="Times" pitchFamily="2" charset="0"/>
              </a:rPr>
              <a:t>: </a:t>
            </a:r>
          </a:p>
          <a:p>
            <a:r>
              <a:rPr lang="en-US" sz="2400" i="1" dirty="0">
                <a:latin typeface="Times" pitchFamily="2" charset="0"/>
              </a:rPr>
              <a:t>"We've got to work together...</a:t>
            </a:r>
            <a:r>
              <a:rPr lang="en-US" sz="2400" i="1" dirty="0" err="1">
                <a:latin typeface="Times" pitchFamily="2" charset="0"/>
              </a:rPr>
              <a:t>'cause</a:t>
            </a:r>
            <a:r>
              <a:rPr lang="en-US" sz="2400" i="1" dirty="0">
                <a:latin typeface="Times" pitchFamily="2" charset="0"/>
              </a:rPr>
              <a:t> working together is key to answering the question.”</a:t>
            </a:r>
          </a:p>
        </p:txBody>
      </p:sp>
      <p:sp>
        <p:nvSpPr>
          <p:cNvPr id="6" name="Bent Up Arrow 5">
            <a:extLst>
              <a:ext uri="{FF2B5EF4-FFF2-40B4-BE49-F238E27FC236}">
                <a16:creationId xmlns:a16="http://schemas.microsoft.com/office/drawing/2014/main" id="{9EFD884D-85E4-277B-EB8A-E7C933BC73ED}"/>
              </a:ext>
            </a:extLst>
          </p:cNvPr>
          <p:cNvSpPr/>
          <p:nvPr/>
        </p:nvSpPr>
        <p:spPr>
          <a:xfrm>
            <a:off x="8173889" y="5218606"/>
            <a:ext cx="1937060" cy="542534"/>
          </a:xfrm>
          <a:prstGeom prst="ben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238870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718A1-78A3-7B4B-9272-87F4ADB249BA}"/>
              </a:ext>
            </a:extLst>
          </p:cNvPr>
          <p:cNvSpPr>
            <a:spLocks noGrp="1"/>
          </p:cNvSpPr>
          <p:nvPr>
            <p:ph type="title"/>
          </p:nvPr>
        </p:nvSpPr>
        <p:spPr>
          <a:xfrm>
            <a:off x="249612" y="264262"/>
            <a:ext cx="10986163" cy="6062966"/>
          </a:xfrm>
        </p:spPr>
        <p:txBody>
          <a:bodyPr>
            <a:normAutofit fontScale="90000"/>
          </a:bodyPr>
          <a:lstStyle/>
          <a:p>
            <a:r>
              <a:rPr lang="en-US" sz="2400" b="1" dirty="0">
                <a:cs typeface="Calibri Light"/>
              </a:rPr>
              <a:t>A grounded theory analysis of Critical Digital Literacy was developed (Strauss and Corbin, 1997). </a:t>
            </a:r>
            <a:br>
              <a:rPr lang="en-US" sz="2400" b="1" dirty="0">
                <a:cs typeface="+mj-lt"/>
              </a:rPr>
            </a:br>
            <a:r>
              <a:rPr lang="en-US" sz="2400" b="1" dirty="0">
                <a:cs typeface="+mj-lt"/>
              </a:rPr>
              <a:t> </a:t>
            </a:r>
            <a:br>
              <a:rPr lang="en-US" sz="2400" b="1" dirty="0">
                <a:cs typeface="+mj-lt"/>
              </a:rPr>
            </a:br>
            <a:r>
              <a:rPr lang="en-US" sz="2400" b="1" dirty="0">
                <a:cs typeface="+mj-lt"/>
              </a:rPr>
              <a:t>After axial coding, the discourse segments clustered into four groups, </a:t>
            </a:r>
            <a:br>
              <a:rPr lang="en-US" sz="2400" b="1" dirty="0">
                <a:cs typeface="+mj-lt"/>
              </a:rPr>
            </a:br>
            <a:r>
              <a:rPr lang="en-US" sz="2400" b="1" dirty="0">
                <a:cs typeface="+mj-lt"/>
              </a:rPr>
              <a:t>which were on a rough continuum from naïve to thoughtfully critical:</a:t>
            </a:r>
            <a:br>
              <a:rPr lang="en-US" sz="2400" b="1" dirty="0">
                <a:cs typeface="+mj-lt"/>
              </a:rPr>
            </a:br>
            <a:br>
              <a:rPr lang="en-US" sz="2400" b="1" dirty="0">
                <a:cs typeface="+mj-lt"/>
              </a:rPr>
            </a:br>
            <a:br>
              <a:rPr lang="en-US" sz="2400" b="1" dirty="0">
                <a:cs typeface="+mj-lt"/>
              </a:rPr>
            </a:br>
            <a:br>
              <a:rPr lang="en-US" sz="2400" dirty="0">
                <a:cs typeface="+mj-lt"/>
              </a:rPr>
            </a:br>
            <a:r>
              <a:rPr lang="en-US" sz="3300" b="1" dirty="0">
                <a:cs typeface="Calibri Light"/>
              </a:rPr>
              <a:t>1.</a:t>
            </a:r>
            <a:r>
              <a:rPr lang="en-US" sz="3300" dirty="0">
                <a:cs typeface="Calibri Light"/>
              </a:rPr>
              <a:t> </a:t>
            </a:r>
            <a:r>
              <a:rPr lang="en-US" sz="3300" b="1" dirty="0">
                <a:solidFill>
                  <a:srgbClr val="FF0000"/>
                </a:solidFill>
                <a:cs typeface="Calibri Light"/>
              </a:rPr>
              <a:t>Ingenuous</a:t>
            </a:r>
            <a:r>
              <a:rPr lang="en-US" sz="3300" dirty="0">
                <a:cs typeface="Calibri Light"/>
              </a:rPr>
              <a:t> </a:t>
            </a:r>
            <a:r>
              <a:rPr lang="en-US" sz="3300" b="1" dirty="0">
                <a:cs typeface="Calibri Light"/>
              </a:rPr>
              <a:t>(naïve, unquestioning, point/click, selecting the first site offered</a:t>
            </a:r>
            <a:br>
              <a:rPr lang="en-US" sz="3300" b="1" dirty="0">
                <a:cs typeface="Calibri Light"/>
              </a:rPr>
            </a:br>
            <a:r>
              <a:rPr lang="en-US" sz="3300" b="1" dirty="0">
                <a:cs typeface="Calibri Light"/>
              </a:rPr>
              <a:t>2. </a:t>
            </a:r>
            <a:r>
              <a:rPr lang="en-US" sz="3300" b="1" dirty="0">
                <a:solidFill>
                  <a:srgbClr val="FF0000"/>
                </a:solidFill>
                <a:cs typeface="Calibri Light"/>
              </a:rPr>
              <a:t>Multimodal</a:t>
            </a:r>
            <a:r>
              <a:rPr lang="en-US" sz="3300" b="1" dirty="0">
                <a:cs typeface="Calibri Light"/>
              </a:rPr>
              <a:t> (recognizing the need for information from additional sources/confirmatory information/fresh search terms/rechecking earlier results)</a:t>
            </a:r>
            <a:br>
              <a:rPr lang="en-US" sz="3300" b="1" dirty="0">
                <a:cs typeface="Calibri Light"/>
              </a:rPr>
            </a:br>
            <a:r>
              <a:rPr lang="en-US" sz="3300" b="1" dirty="0">
                <a:cs typeface="Calibri Light"/>
              </a:rPr>
              <a:t>3. </a:t>
            </a:r>
            <a:r>
              <a:rPr lang="en-US" sz="3300" b="1" dirty="0">
                <a:solidFill>
                  <a:srgbClr val="FF0000"/>
                </a:solidFill>
                <a:cs typeface="Calibri Light"/>
              </a:rPr>
              <a:t>Circumspect</a:t>
            </a:r>
            <a:r>
              <a:rPr lang="en-US" sz="3300" b="1" dirty="0">
                <a:cs typeface="Calibri Light"/>
              </a:rPr>
              <a:t> (showing caution about a site or source; caution over invited links)</a:t>
            </a:r>
            <a:br>
              <a:rPr lang="en-US" sz="3300" b="1" dirty="0">
                <a:cs typeface="Calibri Light"/>
              </a:rPr>
            </a:br>
            <a:r>
              <a:rPr lang="en-US" sz="3300" b="1" dirty="0">
                <a:cs typeface="Calibri Light"/>
              </a:rPr>
              <a:t>4. </a:t>
            </a:r>
            <a:r>
              <a:rPr lang="en-US" sz="3300" b="1" dirty="0">
                <a:solidFill>
                  <a:srgbClr val="FF0000"/>
                </a:solidFill>
                <a:cs typeface="Calibri Light"/>
              </a:rPr>
              <a:t>Ambivalent</a:t>
            </a:r>
            <a:r>
              <a:rPr lang="en-US" sz="3300" b="1" dirty="0">
                <a:cs typeface="Calibri Light"/>
              </a:rPr>
              <a:t> (showing critical awareness of 'truth', judging ideology, remaining doubtful when faced with conflicting results)</a:t>
            </a:r>
          </a:p>
        </p:txBody>
      </p:sp>
      <p:pic>
        <p:nvPicPr>
          <p:cNvPr id="6" name="Picture 6" descr="Graphical user interface&#10;&#10;Description automatically generated">
            <a:extLst>
              <a:ext uri="{FF2B5EF4-FFF2-40B4-BE49-F238E27FC236}">
                <a16:creationId xmlns:a16="http://schemas.microsoft.com/office/drawing/2014/main" id="{E64A1562-E02D-C9E5-E05B-1A58334A2628}"/>
              </a:ext>
            </a:extLst>
          </p:cNvPr>
          <p:cNvPicPr>
            <a:picLocks noChangeAspect="1"/>
          </p:cNvPicPr>
          <p:nvPr/>
        </p:nvPicPr>
        <p:blipFill>
          <a:blip r:embed="rId2"/>
          <a:stretch>
            <a:fillRect/>
          </a:stretch>
        </p:blipFill>
        <p:spPr>
          <a:xfrm>
            <a:off x="9004208" y="847037"/>
            <a:ext cx="1951892" cy="1530928"/>
          </a:xfrm>
          <a:prstGeom prst="rect">
            <a:avLst/>
          </a:prstGeom>
        </p:spPr>
      </p:pic>
    </p:spTree>
    <p:extLst>
      <p:ext uri="{BB962C8B-B14F-4D97-AF65-F5344CB8AC3E}">
        <p14:creationId xmlns:p14="http://schemas.microsoft.com/office/powerpoint/2010/main" val="9180059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EF947E5A-7ECB-5FAE-0027-295D2B84F485}"/>
              </a:ext>
            </a:extLst>
          </p:cNvPr>
          <p:cNvSpPr txBox="1"/>
          <p:nvPr/>
        </p:nvSpPr>
        <p:spPr>
          <a:xfrm>
            <a:off x="525922" y="178132"/>
            <a:ext cx="11151071" cy="4770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500" dirty="0">
                <a:cs typeface="Calibri"/>
              </a:rPr>
              <a:t>Does our ‘</a:t>
            </a:r>
            <a:r>
              <a:rPr lang="en-US" sz="2500" dirty="0">
                <a:solidFill>
                  <a:srgbClr val="FF0000"/>
                </a:solidFill>
                <a:cs typeface="Calibri"/>
              </a:rPr>
              <a:t>Ambivalent</a:t>
            </a:r>
            <a:r>
              <a:rPr lang="en-US" sz="2500" dirty="0">
                <a:cs typeface="Calibri"/>
              </a:rPr>
              <a:t>’ category provide evidence of Critical Digital Literacy in action?</a:t>
            </a:r>
          </a:p>
        </p:txBody>
      </p:sp>
      <p:sp>
        <p:nvSpPr>
          <p:cNvPr id="2" name="TextBox 1">
            <a:extLst>
              <a:ext uri="{FF2B5EF4-FFF2-40B4-BE49-F238E27FC236}">
                <a16:creationId xmlns:a16="http://schemas.microsoft.com/office/drawing/2014/main" id="{76787904-FEC5-EAB6-3441-3E8EF625EC85}"/>
              </a:ext>
            </a:extLst>
          </p:cNvPr>
          <p:cNvSpPr txBox="1"/>
          <p:nvPr/>
        </p:nvSpPr>
        <p:spPr>
          <a:xfrm>
            <a:off x="210671" y="1039906"/>
            <a:ext cx="11689976" cy="609397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a:latin typeface="Calibri Light"/>
                <a:cs typeface="Calibri Light"/>
              </a:rPr>
              <a:t>4. </a:t>
            </a:r>
            <a:r>
              <a:rPr lang="en-US" sz="2400" b="1" dirty="0">
                <a:solidFill>
                  <a:srgbClr val="FF0000"/>
                </a:solidFill>
                <a:latin typeface="Calibri Light"/>
                <a:cs typeface="Calibri Light"/>
              </a:rPr>
              <a:t>Ambivalent</a:t>
            </a:r>
            <a:r>
              <a:rPr lang="en-US" sz="2400" b="1" dirty="0">
                <a:latin typeface="Calibri Light"/>
                <a:cs typeface="Calibri Light"/>
              </a:rPr>
              <a:t> (showing critical awareness of the uncertainty of 'truth', intentionality/doubtful content)</a:t>
            </a:r>
          </a:p>
          <a:p>
            <a:endParaRPr lang="en-US" sz="2400" b="1" dirty="0">
              <a:latin typeface="Calibri Light"/>
              <a:cs typeface="Calibri Light"/>
            </a:endParaRPr>
          </a:p>
          <a:p>
            <a:r>
              <a:rPr lang="en-US" sz="2400" dirty="0">
                <a:latin typeface="Calibri Light"/>
                <a:ea typeface="+mn-lt"/>
                <a:cs typeface="+mn-lt"/>
              </a:rPr>
              <a:t>Elementary school:</a:t>
            </a:r>
            <a:br>
              <a:rPr lang="en-US" sz="2400" dirty="0">
                <a:ea typeface="+mn-lt"/>
                <a:cs typeface="+mn-lt"/>
              </a:rPr>
            </a:br>
            <a:endParaRPr lang="en-US" sz="2400" dirty="0">
              <a:ea typeface="+mn-lt"/>
              <a:cs typeface="+mn-lt"/>
            </a:endParaRPr>
          </a:p>
          <a:p>
            <a:pPr marL="285750" indent="-285750">
              <a:buFont typeface="Arial" panose="020B0604020202020204" pitchFamily="34" charset="0"/>
              <a:buChar char="•"/>
            </a:pPr>
            <a:r>
              <a:rPr lang="en-US" sz="2400" dirty="0">
                <a:ea typeface="+mn-lt"/>
                <a:cs typeface="+mn-lt"/>
              </a:rPr>
              <a:t>Sarah: Which of these two [sites] could be truer?</a:t>
            </a:r>
            <a:endParaRPr lang="en-US" sz="2400" dirty="0"/>
          </a:p>
          <a:p>
            <a:pPr marL="285750" indent="-285750">
              <a:buFont typeface="Arial" panose="020B0604020202020204" pitchFamily="34" charset="0"/>
              <a:buChar char="•"/>
            </a:pPr>
            <a:endParaRPr lang="en-US" sz="2400" dirty="0">
              <a:ea typeface="+mn-lt"/>
              <a:cs typeface="+mn-lt"/>
            </a:endParaRPr>
          </a:p>
          <a:p>
            <a:pPr marL="285750" indent="-285750">
              <a:buFont typeface="Arial" panose="020B0604020202020204" pitchFamily="34" charset="0"/>
              <a:buChar char="•"/>
            </a:pPr>
            <a:r>
              <a:rPr lang="en-US" sz="2400" dirty="0">
                <a:ea typeface="+mn-lt"/>
                <a:cs typeface="+mn-lt"/>
              </a:rPr>
              <a:t>Jessica: I don't know whether to trust it, because it's using all scientific words, but you don't know whether it's all true.</a:t>
            </a:r>
            <a:endParaRPr lang="en-US" sz="2400" dirty="0"/>
          </a:p>
          <a:p>
            <a:pPr marL="285750" indent="-285750">
              <a:buFont typeface="Arial" panose="020B0604020202020204" pitchFamily="34" charset="0"/>
              <a:buChar char="•"/>
            </a:pPr>
            <a:endParaRPr lang="en-US" sz="2400" dirty="0">
              <a:ea typeface="+mn-lt"/>
              <a:cs typeface="+mn-lt"/>
            </a:endParaRPr>
          </a:p>
          <a:p>
            <a:pPr marL="285750" indent="-285750">
              <a:buFont typeface="Arial" panose="020B0604020202020204" pitchFamily="34" charset="0"/>
              <a:buChar char="•"/>
            </a:pPr>
            <a:r>
              <a:rPr lang="en-US" sz="2400" dirty="0" err="1">
                <a:ea typeface="+mn-lt"/>
                <a:cs typeface="+mn-lt"/>
              </a:rPr>
              <a:t>Chlöe</a:t>
            </a:r>
            <a:r>
              <a:rPr lang="en-US" sz="2400" dirty="0">
                <a:ea typeface="+mn-lt"/>
                <a:cs typeface="+mn-lt"/>
              </a:rPr>
              <a:t>: They're both relevant, but I don't know whether they're true.</a:t>
            </a:r>
            <a:endParaRPr lang="en-US" sz="2400" dirty="0"/>
          </a:p>
          <a:p>
            <a:pPr marL="285750" indent="-285750">
              <a:buFont typeface="Arial" panose="020B0604020202020204" pitchFamily="34" charset="0"/>
              <a:buChar char="•"/>
            </a:pPr>
            <a:endParaRPr lang="en-US" sz="2400" dirty="0">
              <a:ea typeface="+mn-lt"/>
              <a:cs typeface="+mn-lt"/>
            </a:endParaRPr>
          </a:p>
          <a:p>
            <a:pPr marL="285750" indent="-285750">
              <a:buFont typeface="Arial" panose="020B0604020202020204" pitchFamily="34" charset="0"/>
              <a:buChar char="•"/>
            </a:pPr>
            <a:r>
              <a:rPr lang="en-US" sz="2400" dirty="0" err="1">
                <a:ea typeface="+mn-lt"/>
                <a:cs typeface="+mn-lt"/>
              </a:rPr>
              <a:t>Hildergard</a:t>
            </a:r>
            <a:r>
              <a:rPr lang="en-US" sz="2400" dirty="0">
                <a:ea typeface="+mn-lt"/>
                <a:cs typeface="+mn-lt"/>
              </a:rPr>
              <a:t>: It's talking about star signs… Aren't they basically superstitions? It's like religion. Can we trust it? No.</a:t>
            </a:r>
            <a:endParaRPr lang="en-US" sz="2400" dirty="0">
              <a:cs typeface="Calibri" panose="020F0502020204030204"/>
            </a:endParaRPr>
          </a:p>
          <a:p>
            <a:endParaRPr lang="en-US" dirty="0">
              <a:latin typeface="Calibri" panose="020F0502020204030204"/>
              <a:ea typeface="+mn-lt"/>
              <a:cs typeface="+mn-lt"/>
            </a:endParaRPr>
          </a:p>
          <a:p>
            <a:endParaRPr lang="en-US" dirty="0">
              <a:cs typeface="Calibri" panose="020F0502020204030204"/>
            </a:endParaRPr>
          </a:p>
          <a:p>
            <a:endParaRPr lang="en-US" dirty="0">
              <a:cs typeface="Calibri" panose="020F0502020204030204"/>
            </a:endParaRPr>
          </a:p>
        </p:txBody>
      </p:sp>
      <p:pic>
        <p:nvPicPr>
          <p:cNvPr id="3" name="Picture 6" descr="Graphical user interface&#10;&#10;Description automatically generated">
            <a:extLst>
              <a:ext uri="{FF2B5EF4-FFF2-40B4-BE49-F238E27FC236}">
                <a16:creationId xmlns:a16="http://schemas.microsoft.com/office/drawing/2014/main" id="{DBEFE3DE-E4E3-811A-E913-818383B9A40F}"/>
              </a:ext>
            </a:extLst>
          </p:cNvPr>
          <p:cNvPicPr>
            <a:picLocks noChangeAspect="1"/>
          </p:cNvPicPr>
          <p:nvPr/>
        </p:nvPicPr>
        <p:blipFill>
          <a:blip r:embed="rId2"/>
          <a:stretch>
            <a:fillRect/>
          </a:stretch>
        </p:blipFill>
        <p:spPr>
          <a:xfrm>
            <a:off x="9088291" y="1540720"/>
            <a:ext cx="1951892" cy="1530928"/>
          </a:xfrm>
          <a:prstGeom prst="rect">
            <a:avLst/>
          </a:prstGeom>
        </p:spPr>
      </p:pic>
    </p:spTree>
    <p:extLst>
      <p:ext uri="{BB962C8B-B14F-4D97-AF65-F5344CB8AC3E}">
        <p14:creationId xmlns:p14="http://schemas.microsoft.com/office/powerpoint/2010/main" val="37308616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718A1-78A3-7B4B-9272-87F4ADB249BA}"/>
              </a:ext>
            </a:extLst>
          </p:cNvPr>
          <p:cNvSpPr>
            <a:spLocks noGrp="1"/>
          </p:cNvSpPr>
          <p:nvPr>
            <p:ph type="title"/>
          </p:nvPr>
        </p:nvSpPr>
        <p:spPr>
          <a:xfrm>
            <a:off x="894765" y="1019503"/>
            <a:ext cx="6294311" cy="4939970"/>
          </a:xfrm>
        </p:spPr>
        <p:txBody>
          <a:bodyPr>
            <a:normAutofit fontScale="90000"/>
          </a:bodyPr>
          <a:lstStyle/>
          <a:p>
            <a:r>
              <a:rPr lang="en-US" sz="2400" b="1" dirty="0">
                <a:latin typeface="Calibri"/>
                <a:cs typeface="Times New Roman"/>
              </a:rPr>
              <a:t>Three ways of looking at Critical Digital Literacy:</a:t>
            </a:r>
            <a:br>
              <a:rPr lang="en-US" sz="2400" dirty="0">
                <a:latin typeface="Calibri"/>
                <a:cs typeface="Times New Roman"/>
              </a:rPr>
            </a:br>
            <a:br>
              <a:rPr lang="en-US" sz="2400" dirty="0">
                <a:latin typeface="Calibri"/>
                <a:cs typeface="Times New Roman"/>
              </a:rPr>
            </a:br>
            <a:r>
              <a:rPr lang="en-US" sz="2400" dirty="0">
                <a:solidFill>
                  <a:schemeClr val="bg1">
                    <a:lumMod val="50000"/>
                  </a:schemeClr>
                </a:solidFill>
                <a:latin typeface="Calibri"/>
                <a:cs typeface="Times New Roman"/>
              </a:rPr>
              <a:t>1.   What can we learn about CDL from observing and listening to </a:t>
            </a:r>
            <a:r>
              <a:rPr lang="en-US" sz="2400" b="1" dirty="0">
                <a:solidFill>
                  <a:schemeClr val="bg1">
                    <a:lumMod val="50000"/>
                  </a:schemeClr>
                </a:solidFill>
                <a:latin typeface="Calibri"/>
                <a:cs typeface="Times New Roman"/>
              </a:rPr>
              <a:t>young children’s internet searching</a:t>
            </a:r>
            <a:r>
              <a:rPr lang="en-US" sz="2400" dirty="0">
                <a:solidFill>
                  <a:schemeClr val="bg1">
                    <a:lumMod val="50000"/>
                  </a:schemeClr>
                </a:solidFill>
                <a:latin typeface="Calibri"/>
                <a:cs typeface="Times New Roman"/>
              </a:rPr>
              <a:t>?</a:t>
            </a:r>
            <a:br>
              <a:rPr lang="en-US" sz="2400" dirty="0">
                <a:latin typeface="Calibri"/>
                <a:cs typeface="Times New Roman"/>
              </a:rPr>
            </a:br>
            <a:br>
              <a:rPr lang="en-US" sz="2400" dirty="0">
                <a:latin typeface="Calibri"/>
                <a:cs typeface="Times New Roman"/>
              </a:rPr>
            </a:br>
            <a:br>
              <a:rPr lang="en-US" sz="2400" dirty="0">
                <a:latin typeface="Calibri"/>
                <a:cs typeface="Times New Roman"/>
              </a:rPr>
            </a:br>
            <a:br>
              <a:rPr lang="en-US" sz="2400" dirty="0">
                <a:latin typeface="Calibri"/>
                <a:cs typeface="Times New Roman"/>
              </a:rPr>
            </a:br>
            <a:br>
              <a:rPr lang="en-US" sz="2400" dirty="0">
                <a:latin typeface="Calibri"/>
                <a:cs typeface="Times New Roman"/>
              </a:rPr>
            </a:br>
            <a:br>
              <a:rPr lang="en-US" sz="2400" dirty="0">
                <a:latin typeface="Calibri"/>
                <a:cs typeface="Times New Roman"/>
              </a:rPr>
            </a:br>
            <a:r>
              <a:rPr lang="en-US" sz="2400" dirty="0">
                <a:latin typeface="Calibri"/>
                <a:cs typeface="Times New Roman"/>
              </a:rPr>
              <a:t>2.   What can we learn about CDL from observing and listening to </a:t>
            </a:r>
            <a:r>
              <a:rPr lang="en-US" sz="2400" b="1" dirty="0">
                <a:latin typeface="Calibri"/>
                <a:cs typeface="Times New Roman"/>
              </a:rPr>
              <a:t>older students’ internet searching</a:t>
            </a:r>
            <a:r>
              <a:rPr lang="en-US" sz="2400" dirty="0">
                <a:latin typeface="Calibri"/>
                <a:cs typeface="Times New Roman"/>
              </a:rPr>
              <a:t>?</a:t>
            </a:r>
            <a:br>
              <a:rPr lang="en-US" sz="2400" dirty="0">
                <a:latin typeface="Calibri"/>
                <a:cs typeface="Times New Roman"/>
              </a:rPr>
            </a:br>
            <a:br>
              <a:rPr lang="en-US" sz="2400" dirty="0">
                <a:latin typeface="Calibri"/>
                <a:cs typeface="Times New Roman"/>
              </a:rPr>
            </a:br>
            <a:br>
              <a:rPr lang="en-US" sz="2400" dirty="0">
                <a:latin typeface="Calibri"/>
                <a:cs typeface="Times New Roman"/>
              </a:rPr>
            </a:br>
            <a:br>
              <a:rPr lang="en-US" sz="2400" dirty="0">
                <a:latin typeface="Calibri"/>
                <a:cs typeface="Times New Roman"/>
              </a:rPr>
            </a:br>
            <a:br>
              <a:rPr lang="en-US" sz="2400" dirty="0">
                <a:latin typeface="Calibri"/>
                <a:cs typeface="Times New Roman"/>
              </a:rPr>
            </a:br>
            <a:br>
              <a:rPr lang="en-US" sz="2400" dirty="0">
                <a:latin typeface="Calibri"/>
                <a:cs typeface="Times New Roman"/>
              </a:rPr>
            </a:br>
            <a:r>
              <a:rPr lang="en-US" sz="2400" dirty="0">
                <a:solidFill>
                  <a:schemeClr val="bg1">
                    <a:lumMod val="50000"/>
                  </a:schemeClr>
                </a:solidFill>
                <a:latin typeface="Calibri"/>
                <a:cs typeface="Times New Roman"/>
              </a:rPr>
              <a:t>3.   How do we reconsider CDL in the light of 		</a:t>
            </a:r>
            <a:r>
              <a:rPr lang="en-US" sz="2400" b="1" dirty="0">
                <a:solidFill>
                  <a:schemeClr val="bg1">
                    <a:lumMod val="50000"/>
                  </a:schemeClr>
                </a:solidFill>
                <a:latin typeface="Calibri"/>
                <a:cs typeface="Times New Roman"/>
              </a:rPr>
              <a:t>AI and ChatGPT</a:t>
            </a:r>
            <a:r>
              <a:rPr lang="en-US" sz="2400" dirty="0">
                <a:solidFill>
                  <a:schemeClr val="bg1">
                    <a:lumMod val="50000"/>
                  </a:schemeClr>
                </a:solidFill>
                <a:latin typeface="Calibri"/>
                <a:cs typeface="Times New Roman"/>
              </a:rPr>
              <a:t>?</a:t>
            </a:r>
            <a:br>
              <a:rPr lang="en-US" sz="2400" dirty="0">
                <a:latin typeface="Calibri"/>
                <a:cs typeface="Times New Roman"/>
              </a:rPr>
            </a:br>
            <a:br>
              <a:rPr lang="en-US" sz="2400" dirty="0">
                <a:latin typeface="Calibri"/>
                <a:cs typeface="Times New Roman"/>
              </a:rPr>
            </a:br>
            <a:endParaRPr lang="en-US" sz="2400" dirty="0">
              <a:latin typeface="Calibri"/>
              <a:cs typeface="Times New Roman"/>
            </a:endParaRPr>
          </a:p>
        </p:txBody>
      </p:sp>
      <p:pic>
        <p:nvPicPr>
          <p:cNvPr id="8" name="Picture 6" descr="Graphical user interface&#10;&#10;Description automatically generated">
            <a:extLst>
              <a:ext uri="{FF2B5EF4-FFF2-40B4-BE49-F238E27FC236}">
                <a16:creationId xmlns:a16="http://schemas.microsoft.com/office/drawing/2014/main" id="{E4750251-5DF2-BEC0-6255-278978C2F476}"/>
              </a:ext>
            </a:extLst>
          </p:cNvPr>
          <p:cNvPicPr>
            <a:picLocks noChangeAspect="1"/>
          </p:cNvPicPr>
          <p:nvPr/>
        </p:nvPicPr>
        <p:blipFill>
          <a:blip r:embed="rId2"/>
          <a:stretch>
            <a:fillRect/>
          </a:stretch>
        </p:blipFill>
        <p:spPr>
          <a:xfrm>
            <a:off x="7601181" y="1019503"/>
            <a:ext cx="1735036" cy="1363846"/>
          </a:xfrm>
          <a:prstGeom prst="rect">
            <a:avLst/>
          </a:prstGeom>
        </p:spPr>
      </p:pic>
      <p:grpSp>
        <p:nvGrpSpPr>
          <p:cNvPr id="13" name="Group 12">
            <a:extLst>
              <a:ext uri="{FF2B5EF4-FFF2-40B4-BE49-F238E27FC236}">
                <a16:creationId xmlns:a16="http://schemas.microsoft.com/office/drawing/2014/main" id="{591C20D9-76C4-CAAC-F6DC-D313335CE9C5}"/>
              </a:ext>
            </a:extLst>
          </p:cNvPr>
          <p:cNvGrpSpPr/>
          <p:nvPr/>
        </p:nvGrpSpPr>
        <p:grpSpPr>
          <a:xfrm>
            <a:off x="7601181" y="3110860"/>
            <a:ext cx="2029889" cy="1363793"/>
            <a:chOff x="7601181" y="3110860"/>
            <a:chExt cx="2029889" cy="1363793"/>
          </a:xfrm>
        </p:grpSpPr>
        <p:pic>
          <p:nvPicPr>
            <p:cNvPr id="10" name="Picture 9" descr="A lizard on a green background&#10;&#10;Description automatically generated">
              <a:extLst>
                <a:ext uri="{FF2B5EF4-FFF2-40B4-BE49-F238E27FC236}">
                  <a16:creationId xmlns:a16="http://schemas.microsoft.com/office/drawing/2014/main" id="{A7D23888-7D99-5997-B757-F2F7AD2540F6}"/>
                </a:ext>
              </a:extLst>
            </p:cNvPr>
            <p:cNvPicPr>
              <a:picLocks noChangeAspect="1"/>
            </p:cNvPicPr>
            <p:nvPr/>
          </p:nvPicPr>
          <p:blipFill>
            <a:blip r:embed="rId3"/>
            <a:stretch>
              <a:fillRect/>
            </a:stretch>
          </p:blipFill>
          <p:spPr>
            <a:xfrm>
              <a:off x="7601181" y="3110860"/>
              <a:ext cx="999420" cy="1363792"/>
            </a:xfrm>
            <a:prstGeom prst="rect">
              <a:avLst/>
            </a:prstGeom>
          </p:spPr>
        </p:pic>
        <p:pic>
          <p:nvPicPr>
            <p:cNvPr id="12" name="Picture 11" descr="A painting of a person wearing a hat&#10;&#10;Description automatically generated">
              <a:extLst>
                <a:ext uri="{FF2B5EF4-FFF2-40B4-BE49-F238E27FC236}">
                  <a16:creationId xmlns:a16="http://schemas.microsoft.com/office/drawing/2014/main" id="{C7ECE76C-404F-39B0-13C3-91847BC85E07}"/>
                </a:ext>
              </a:extLst>
            </p:cNvPr>
            <p:cNvPicPr>
              <a:picLocks noChangeAspect="1"/>
            </p:cNvPicPr>
            <p:nvPr/>
          </p:nvPicPr>
          <p:blipFill>
            <a:blip r:embed="rId4"/>
            <a:stretch>
              <a:fillRect/>
            </a:stretch>
          </p:blipFill>
          <p:spPr>
            <a:xfrm>
              <a:off x="8600601" y="3110861"/>
              <a:ext cx="1030469" cy="1363792"/>
            </a:xfrm>
            <a:prstGeom prst="rect">
              <a:avLst/>
            </a:prstGeom>
          </p:spPr>
        </p:pic>
      </p:grpSp>
      <p:pic>
        <p:nvPicPr>
          <p:cNvPr id="15" name="Picture 14" descr="A robot touching his head&#10;&#10;Description automatically generated">
            <a:extLst>
              <a:ext uri="{FF2B5EF4-FFF2-40B4-BE49-F238E27FC236}">
                <a16:creationId xmlns:a16="http://schemas.microsoft.com/office/drawing/2014/main" id="{EB4128C9-0738-DDE0-A02A-5C456C56291C}"/>
              </a:ext>
            </a:extLst>
          </p:cNvPr>
          <p:cNvPicPr>
            <a:picLocks noChangeAspect="1"/>
          </p:cNvPicPr>
          <p:nvPr/>
        </p:nvPicPr>
        <p:blipFill>
          <a:blip r:embed="rId5"/>
          <a:stretch>
            <a:fillRect/>
          </a:stretch>
        </p:blipFill>
        <p:spPr>
          <a:xfrm>
            <a:off x="7601181" y="5210481"/>
            <a:ext cx="2035952" cy="1169296"/>
          </a:xfrm>
          <a:prstGeom prst="rect">
            <a:avLst/>
          </a:prstGeom>
        </p:spPr>
      </p:pic>
    </p:spTree>
    <p:extLst>
      <p:ext uri="{BB962C8B-B14F-4D97-AF65-F5344CB8AC3E}">
        <p14:creationId xmlns:p14="http://schemas.microsoft.com/office/powerpoint/2010/main" val="9251062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5E4BFC53-4F3B-9842-826C-DEA3901E9A8F}"/>
              </a:ext>
            </a:extLst>
          </p:cNvPr>
          <p:cNvGrpSpPr/>
          <p:nvPr/>
        </p:nvGrpSpPr>
        <p:grpSpPr>
          <a:xfrm>
            <a:off x="6747641" y="1667303"/>
            <a:ext cx="5129049" cy="3689130"/>
            <a:chOff x="7601181" y="3110860"/>
            <a:chExt cx="2029889" cy="1363793"/>
          </a:xfrm>
        </p:grpSpPr>
        <p:pic>
          <p:nvPicPr>
            <p:cNvPr id="5" name="Picture 4" descr="A lizard on a green background&#10;&#10;Description automatically generated">
              <a:extLst>
                <a:ext uri="{FF2B5EF4-FFF2-40B4-BE49-F238E27FC236}">
                  <a16:creationId xmlns:a16="http://schemas.microsoft.com/office/drawing/2014/main" id="{69CC0277-7DDB-19DA-5DBD-4814D7459886}"/>
                </a:ext>
              </a:extLst>
            </p:cNvPr>
            <p:cNvPicPr>
              <a:picLocks noChangeAspect="1"/>
            </p:cNvPicPr>
            <p:nvPr/>
          </p:nvPicPr>
          <p:blipFill>
            <a:blip r:embed="rId2"/>
            <a:stretch>
              <a:fillRect/>
            </a:stretch>
          </p:blipFill>
          <p:spPr>
            <a:xfrm>
              <a:off x="7601181" y="3110860"/>
              <a:ext cx="999420" cy="1363792"/>
            </a:xfrm>
            <a:prstGeom prst="rect">
              <a:avLst/>
            </a:prstGeom>
          </p:spPr>
        </p:pic>
        <p:pic>
          <p:nvPicPr>
            <p:cNvPr id="6" name="Picture 5" descr="A painting of a person wearing a hat&#10;&#10;Description automatically generated">
              <a:extLst>
                <a:ext uri="{FF2B5EF4-FFF2-40B4-BE49-F238E27FC236}">
                  <a16:creationId xmlns:a16="http://schemas.microsoft.com/office/drawing/2014/main" id="{ECBCA3A8-4D6A-3C6A-4660-374A18CB97F0}"/>
                </a:ext>
              </a:extLst>
            </p:cNvPr>
            <p:cNvPicPr>
              <a:picLocks noChangeAspect="1"/>
            </p:cNvPicPr>
            <p:nvPr/>
          </p:nvPicPr>
          <p:blipFill>
            <a:blip r:embed="rId3"/>
            <a:stretch>
              <a:fillRect/>
            </a:stretch>
          </p:blipFill>
          <p:spPr>
            <a:xfrm>
              <a:off x="8600601" y="3110861"/>
              <a:ext cx="1030469" cy="1363792"/>
            </a:xfrm>
            <a:prstGeom prst="rect">
              <a:avLst/>
            </a:prstGeom>
          </p:spPr>
        </p:pic>
      </p:grpSp>
      <p:sp>
        <p:nvSpPr>
          <p:cNvPr id="8" name="TextBox 7">
            <a:extLst>
              <a:ext uri="{FF2B5EF4-FFF2-40B4-BE49-F238E27FC236}">
                <a16:creationId xmlns:a16="http://schemas.microsoft.com/office/drawing/2014/main" id="{56238285-B06D-D0B7-39E4-507913B0C62E}"/>
              </a:ext>
            </a:extLst>
          </p:cNvPr>
          <p:cNvSpPr txBox="1"/>
          <p:nvPr/>
        </p:nvSpPr>
        <p:spPr>
          <a:xfrm>
            <a:off x="474712" y="880379"/>
            <a:ext cx="6096000" cy="5262979"/>
          </a:xfrm>
          <a:prstGeom prst="rect">
            <a:avLst/>
          </a:prstGeom>
          <a:noFill/>
        </p:spPr>
        <p:txBody>
          <a:bodyPr wrap="square">
            <a:spAutoFit/>
          </a:bodyPr>
          <a:lstStyle/>
          <a:p>
            <a:r>
              <a:rPr lang="en-US" sz="2400" dirty="0">
                <a:cs typeface="Calibri Light"/>
              </a:rPr>
              <a:t>Triads (Planner, evaluator, navigator) of Year 9 students (mean age 15.6) were recorded doing  two 20-minute Internet searches, based on challenging questions chosen by their teachers:</a:t>
            </a:r>
            <a:br>
              <a:rPr lang="en-US" sz="2400" b="1" dirty="0">
                <a:cs typeface="Calibri Light"/>
              </a:rPr>
            </a:br>
            <a:br>
              <a:rPr lang="en-US" sz="2400" kern="0" dirty="0">
                <a:solidFill>
                  <a:srgbClr val="000000"/>
                </a:solidFill>
                <a:effectLst/>
                <a:latin typeface="+mn-lt"/>
                <a:ea typeface="Times New Roman" panose="02020603050405020304" pitchFamily="18" charset="0"/>
              </a:rPr>
            </a:br>
            <a:r>
              <a:rPr lang="en-US" sz="2400" b="1" kern="0" dirty="0">
                <a:solidFill>
                  <a:srgbClr val="000000"/>
                </a:solidFill>
                <a:effectLst/>
                <a:latin typeface="+mn-lt"/>
                <a:ea typeface="Times New Roman" panose="02020603050405020304" pitchFamily="18" charset="0"/>
              </a:rPr>
              <a:t>Science:</a:t>
            </a:r>
            <a:br>
              <a:rPr lang="en-US" sz="2400" b="1" kern="0" dirty="0">
                <a:solidFill>
                  <a:srgbClr val="000000"/>
                </a:solidFill>
                <a:effectLst/>
                <a:latin typeface="+mn-lt"/>
                <a:ea typeface="Times New Roman" panose="02020603050405020304" pitchFamily="18" charset="0"/>
              </a:rPr>
            </a:br>
            <a:r>
              <a:rPr lang="en-GB" sz="2400" b="1" kern="0" dirty="0">
                <a:solidFill>
                  <a:srgbClr val="000000"/>
                </a:solidFill>
                <a:effectLst/>
                <a:latin typeface="+mn-lt"/>
                <a:ea typeface="Times New Roman" panose="02020603050405020304" pitchFamily="18" charset="0"/>
              </a:rPr>
              <a:t>‘Who has had the most impact on attempting to prevent climate change?’</a:t>
            </a:r>
          </a:p>
          <a:p>
            <a:endParaRPr lang="en-GB" sz="2400" b="1" kern="0" dirty="0">
              <a:solidFill>
                <a:srgbClr val="000000"/>
              </a:solidFill>
            </a:endParaRPr>
          </a:p>
          <a:p>
            <a:r>
              <a:rPr lang="en-US" sz="2400" b="1" dirty="0">
                <a:latin typeface="+mn-lt"/>
                <a:cs typeface="Calibri Light"/>
              </a:rPr>
              <a:t>Humanities:</a:t>
            </a:r>
            <a:br>
              <a:rPr lang="en-US" sz="2400" b="1" dirty="0">
                <a:latin typeface="+mn-lt"/>
                <a:cs typeface="Calibri Light"/>
              </a:rPr>
            </a:br>
            <a:r>
              <a:rPr lang="en-GB" sz="2400" b="1" kern="0" dirty="0">
                <a:solidFill>
                  <a:srgbClr val="000000"/>
                </a:solidFill>
                <a:effectLst/>
                <a:latin typeface="+mn-lt"/>
                <a:ea typeface="Times New Roman" panose="02020603050405020304" pitchFamily="18" charset="0"/>
              </a:rPr>
              <a:t>‘Who is the most talented artist ever to have existed?’</a:t>
            </a:r>
            <a:br>
              <a:rPr lang="en-US" sz="2400" kern="0" dirty="0">
                <a:solidFill>
                  <a:srgbClr val="000000"/>
                </a:solidFill>
                <a:effectLst/>
                <a:latin typeface="+mn-lt"/>
                <a:ea typeface="Times New Roman" panose="02020603050405020304" pitchFamily="18" charset="0"/>
              </a:rPr>
            </a:br>
            <a:endParaRPr lang="en-US" sz="2400" dirty="0"/>
          </a:p>
        </p:txBody>
      </p:sp>
    </p:spTree>
    <p:extLst>
      <p:ext uri="{BB962C8B-B14F-4D97-AF65-F5344CB8AC3E}">
        <p14:creationId xmlns:p14="http://schemas.microsoft.com/office/powerpoint/2010/main" val="38955303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5E4BFC53-4F3B-9842-826C-DEA3901E9A8F}"/>
              </a:ext>
            </a:extLst>
          </p:cNvPr>
          <p:cNvGrpSpPr/>
          <p:nvPr/>
        </p:nvGrpSpPr>
        <p:grpSpPr>
          <a:xfrm>
            <a:off x="8513380" y="2445068"/>
            <a:ext cx="3352800" cy="2515814"/>
            <a:chOff x="7601181" y="3110860"/>
            <a:chExt cx="2029889" cy="1363793"/>
          </a:xfrm>
        </p:grpSpPr>
        <p:pic>
          <p:nvPicPr>
            <p:cNvPr id="5" name="Picture 4" descr="A lizard on a green background&#10;&#10;Description automatically generated">
              <a:extLst>
                <a:ext uri="{FF2B5EF4-FFF2-40B4-BE49-F238E27FC236}">
                  <a16:creationId xmlns:a16="http://schemas.microsoft.com/office/drawing/2014/main" id="{69CC0277-7DDB-19DA-5DBD-4814D7459886}"/>
                </a:ext>
              </a:extLst>
            </p:cNvPr>
            <p:cNvPicPr>
              <a:picLocks noChangeAspect="1"/>
            </p:cNvPicPr>
            <p:nvPr/>
          </p:nvPicPr>
          <p:blipFill>
            <a:blip r:embed="rId2"/>
            <a:stretch>
              <a:fillRect/>
            </a:stretch>
          </p:blipFill>
          <p:spPr>
            <a:xfrm>
              <a:off x="7601181" y="3110860"/>
              <a:ext cx="999420" cy="1363792"/>
            </a:xfrm>
            <a:prstGeom prst="rect">
              <a:avLst/>
            </a:prstGeom>
          </p:spPr>
        </p:pic>
        <p:pic>
          <p:nvPicPr>
            <p:cNvPr id="6" name="Picture 5" descr="A painting of a person wearing a hat&#10;&#10;Description automatically generated">
              <a:extLst>
                <a:ext uri="{FF2B5EF4-FFF2-40B4-BE49-F238E27FC236}">
                  <a16:creationId xmlns:a16="http://schemas.microsoft.com/office/drawing/2014/main" id="{ECBCA3A8-4D6A-3C6A-4660-374A18CB97F0}"/>
                </a:ext>
              </a:extLst>
            </p:cNvPr>
            <p:cNvPicPr>
              <a:picLocks noChangeAspect="1"/>
            </p:cNvPicPr>
            <p:nvPr/>
          </p:nvPicPr>
          <p:blipFill>
            <a:blip r:embed="rId3"/>
            <a:stretch>
              <a:fillRect/>
            </a:stretch>
          </p:blipFill>
          <p:spPr>
            <a:xfrm>
              <a:off x="8600601" y="3110861"/>
              <a:ext cx="1030469" cy="1363792"/>
            </a:xfrm>
            <a:prstGeom prst="rect">
              <a:avLst/>
            </a:prstGeom>
          </p:spPr>
        </p:pic>
      </p:grpSp>
      <p:sp>
        <p:nvSpPr>
          <p:cNvPr id="8" name="TextBox 7">
            <a:extLst>
              <a:ext uri="{FF2B5EF4-FFF2-40B4-BE49-F238E27FC236}">
                <a16:creationId xmlns:a16="http://schemas.microsoft.com/office/drawing/2014/main" id="{56238285-B06D-D0B7-39E4-507913B0C62E}"/>
              </a:ext>
            </a:extLst>
          </p:cNvPr>
          <p:cNvSpPr txBox="1"/>
          <p:nvPr/>
        </p:nvSpPr>
        <p:spPr>
          <a:xfrm>
            <a:off x="474712" y="880379"/>
            <a:ext cx="6096000" cy="5816977"/>
          </a:xfrm>
          <a:prstGeom prst="rect">
            <a:avLst/>
          </a:prstGeom>
          <a:noFill/>
        </p:spPr>
        <p:txBody>
          <a:bodyPr wrap="square">
            <a:spAutoFit/>
          </a:bodyPr>
          <a:lstStyle/>
          <a:p>
            <a:r>
              <a:rPr lang="en-US" sz="2400" b="1" dirty="0">
                <a:latin typeface="Calibri Light"/>
              </a:rPr>
              <a:t>1.</a:t>
            </a:r>
            <a:r>
              <a:rPr lang="en-US" sz="3600" b="1" dirty="0">
                <a:solidFill>
                  <a:srgbClr val="FF0000"/>
                </a:solidFill>
                <a:latin typeface="Calibri Light"/>
              </a:rPr>
              <a:t> Ingenuous </a:t>
            </a:r>
            <a:r>
              <a:rPr lang="en-US" sz="2400" b="1" dirty="0">
                <a:latin typeface="Calibri Light"/>
              </a:rPr>
              <a:t>(naïve, unquestioning, point/click, selecting the first site offered)</a:t>
            </a:r>
            <a:r>
              <a:rPr lang="en-US" sz="2400" dirty="0">
                <a:latin typeface="Calibri Light"/>
                <a:cs typeface="Calibri Light"/>
              </a:rPr>
              <a:t>​</a:t>
            </a:r>
          </a:p>
          <a:p>
            <a:endParaRPr lang="en-US" sz="2400" dirty="0">
              <a:latin typeface="Calibri" panose="020F0502020204030204"/>
              <a:ea typeface="+mn-lt"/>
              <a:cs typeface="Calibri" panose="020F0502020204030204"/>
            </a:endParaRPr>
          </a:p>
          <a:p>
            <a:endParaRPr lang="en-US" sz="2400" dirty="0">
              <a:latin typeface="Calibri" panose="020F0502020204030204"/>
              <a:ea typeface="+mn-lt"/>
              <a:cs typeface="Calibri" panose="020F0502020204030204"/>
            </a:endParaRPr>
          </a:p>
          <a:p>
            <a:r>
              <a:rPr lang="en-US" sz="2400" dirty="0">
                <a:latin typeface="Calibri Light"/>
                <a:ea typeface="+mn-lt"/>
                <a:cs typeface="Calibri Light"/>
              </a:rPr>
              <a:t>High school:</a:t>
            </a:r>
          </a:p>
          <a:p>
            <a:endParaRPr lang="en-US" sz="2400" dirty="0">
              <a:latin typeface="Calibri Light"/>
              <a:ea typeface="+mn-lt"/>
              <a:cs typeface="Calibri Light"/>
            </a:endParaRPr>
          </a:p>
          <a:p>
            <a:r>
              <a:rPr lang="en-US" sz="2400" dirty="0">
                <a:ea typeface="+mn-lt"/>
                <a:cs typeface="+mn-lt"/>
              </a:rPr>
              <a:t>Jeffrey: It's asking me to accept cookies, so I usually go 'Accept all'.    </a:t>
            </a:r>
            <a:endParaRPr lang="en-US" sz="2400" dirty="0"/>
          </a:p>
          <a:p>
            <a:endParaRPr lang="en-US" sz="2400" dirty="0">
              <a:latin typeface="Calibri"/>
              <a:cs typeface="Calibri"/>
            </a:endParaRPr>
          </a:p>
          <a:p>
            <a:r>
              <a:rPr lang="en-US" sz="2400" dirty="0">
                <a:latin typeface="Calibri"/>
                <a:cs typeface="Calibri"/>
              </a:rPr>
              <a:t>Charlie: </a:t>
            </a:r>
            <a:r>
              <a:rPr lang="en-US" sz="2400" dirty="0">
                <a:ea typeface="+mn-lt"/>
                <a:cs typeface="+mn-lt"/>
              </a:rPr>
              <a:t>When you do a search, it's usually good to look at the top ones first- if it comes up first that means it's usually reliable to get information off… it's like Google is singling it out, that's one you need to look at. </a:t>
            </a:r>
            <a:endParaRPr lang="en-US" sz="2400" dirty="0">
              <a:latin typeface="Calibri"/>
              <a:cs typeface="Calibri"/>
            </a:endParaRPr>
          </a:p>
          <a:p>
            <a:endParaRPr lang="en-US" sz="2400" dirty="0"/>
          </a:p>
        </p:txBody>
      </p:sp>
      <p:sp>
        <p:nvSpPr>
          <p:cNvPr id="7" name="TextBox 6">
            <a:extLst>
              <a:ext uri="{FF2B5EF4-FFF2-40B4-BE49-F238E27FC236}">
                <a16:creationId xmlns:a16="http://schemas.microsoft.com/office/drawing/2014/main" id="{4F731EFC-DC69-0490-4A88-2D38188E6447}"/>
              </a:ext>
            </a:extLst>
          </p:cNvPr>
          <p:cNvSpPr txBox="1"/>
          <p:nvPr/>
        </p:nvSpPr>
        <p:spPr>
          <a:xfrm>
            <a:off x="2039411" y="164797"/>
            <a:ext cx="8710245" cy="4770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500" dirty="0">
                <a:ea typeface="+mn-lt"/>
                <a:cs typeface="+mn-lt"/>
              </a:rPr>
              <a:t> Is this evidence of critical digital literacy in action?</a:t>
            </a:r>
            <a:endParaRPr lang="en-US" dirty="0"/>
          </a:p>
        </p:txBody>
      </p:sp>
    </p:spTree>
    <p:extLst>
      <p:ext uri="{BB962C8B-B14F-4D97-AF65-F5344CB8AC3E}">
        <p14:creationId xmlns:p14="http://schemas.microsoft.com/office/powerpoint/2010/main" val="40276934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5E4BFC53-4F3B-9842-826C-DEA3901E9A8F}"/>
              </a:ext>
            </a:extLst>
          </p:cNvPr>
          <p:cNvGrpSpPr/>
          <p:nvPr/>
        </p:nvGrpSpPr>
        <p:grpSpPr>
          <a:xfrm>
            <a:off x="8513380" y="2445068"/>
            <a:ext cx="3352800" cy="2515814"/>
            <a:chOff x="7601181" y="3110860"/>
            <a:chExt cx="2029889" cy="1363793"/>
          </a:xfrm>
        </p:grpSpPr>
        <p:pic>
          <p:nvPicPr>
            <p:cNvPr id="5" name="Picture 4" descr="A lizard on a green background&#10;&#10;Description automatically generated">
              <a:extLst>
                <a:ext uri="{FF2B5EF4-FFF2-40B4-BE49-F238E27FC236}">
                  <a16:creationId xmlns:a16="http://schemas.microsoft.com/office/drawing/2014/main" id="{69CC0277-7DDB-19DA-5DBD-4814D7459886}"/>
                </a:ext>
              </a:extLst>
            </p:cNvPr>
            <p:cNvPicPr>
              <a:picLocks noChangeAspect="1"/>
            </p:cNvPicPr>
            <p:nvPr/>
          </p:nvPicPr>
          <p:blipFill>
            <a:blip r:embed="rId2"/>
            <a:stretch>
              <a:fillRect/>
            </a:stretch>
          </p:blipFill>
          <p:spPr>
            <a:xfrm>
              <a:off x="7601181" y="3110860"/>
              <a:ext cx="999420" cy="1363792"/>
            </a:xfrm>
            <a:prstGeom prst="rect">
              <a:avLst/>
            </a:prstGeom>
          </p:spPr>
        </p:pic>
        <p:pic>
          <p:nvPicPr>
            <p:cNvPr id="6" name="Picture 5" descr="A painting of a person wearing a hat&#10;&#10;Description automatically generated">
              <a:extLst>
                <a:ext uri="{FF2B5EF4-FFF2-40B4-BE49-F238E27FC236}">
                  <a16:creationId xmlns:a16="http://schemas.microsoft.com/office/drawing/2014/main" id="{ECBCA3A8-4D6A-3C6A-4660-374A18CB97F0}"/>
                </a:ext>
              </a:extLst>
            </p:cNvPr>
            <p:cNvPicPr>
              <a:picLocks noChangeAspect="1"/>
            </p:cNvPicPr>
            <p:nvPr/>
          </p:nvPicPr>
          <p:blipFill>
            <a:blip r:embed="rId3"/>
            <a:stretch>
              <a:fillRect/>
            </a:stretch>
          </p:blipFill>
          <p:spPr>
            <a:xfrm>
              <a:off x="8600601" y="3110861"/>
              <a:ext cx="1030469" cy="1363792"/>
            </a:xfrm>
            <a:prstGeom prst="rect">
              <a:avLst/>
            </a:prstGeom>
          </p:spPr>
        </p:pic>
      </p:grpSp>
      <p:sp>
        <p:nvSpPr>
          <p:cNvPr id="8" name="TextBox 7">
            <a:extLst>
              <a:ext uri="{FF2B5EF4-FFF2-40B4-BE49-F238E27FC236}">
                <a16:creationId xmlns:a16="http://schemas.microsoft.com/office/drawing/2014/main" id="{56238285-B06D-D0B7-39E4-507913B0C62E}"/>
              </a:ext>
            </a:extLst>
          </p:cNvPr>
          <p:cNvSpPr txBox="1"/>
          <p:nvPr/>
        </p:nvSpPr>
        <p:spPr>
          <a:xfrm>
            <a:off x="474712" y="880379"/>
            <a:ext cx="6096000" cy="3970318"/>
          </a:xfrm>
          <a:prstGeom prst="rect">
            <a:avLst/>
          </a:prstGeom>
          <a:noFill/>
        </p:spPr>
        <p:txBody>
          <a:bodyPr wrap="square">
            <a:spAutoFit/>
          </a:bodyPr>
          <a:lstStyle/>
          <a:p>
            <a:r>
              <a:rPr lang="en-US" sz="2400" b="1" dirty="0">
                <a:latin typeface="Calibri Light"/>
              </a:rPr>
              <a:t>2. </a:t>
            </a:r>
            <a:r>
              <a:rPr lang="en-US" sz="3600" b="1" dirty="0">
                <a:solidFill>
                  <a:srgbClr val="FF0000"/>
                </a:solidFill>
                <a:latin typeface="Calibri Light"/>
              </a:rPr>
              <a:t>Multimodal </a:t>
            </a:r>
            <a:r>
              <a:rPr lang="en-US" sz="2400" b="1" dirty="0">
                <a:latin typeface="Calibri Light"/>
              </a:rPr>
              <a:t>(recognizing the need for additional/confirmatory information/ fresh search terms/rechecking earlier site)</a:t>
            </a:r>
            <a:r>
              <a:rPr lang="en-US" sz="2400" dirty="0">
                <a:latin typeface="Calibri Light"/>
                <a:cs typeface="Calibri Light"/>
              </a:rPr>
              <a:t>​</a:t>
            </a:r>
            <a:br>
              <a:rPr lang="en-US" sz="2400" dirty="0">
                <a:latin typeface="Calibri Light"/>
                <a:cs typeface="Calibri Light"/>
              </a:rPr>
            </a:br>
            <a:endParaRPr lang="en-US" sz="2400" dirty="0">
              <a:latin typeface="Calibri Light"/>
              <a:cs typeface="Calibri Light"/>
            </a:endParaRPr>
          </a:p>
          <a:p>
            <a:endParaRPr lang="en-US" sz="2400" dirty="0">
              <a:ea typeface="+mn-lt"/>
              <a:cs typeface="+mn-lt"/>
            </a:endParaRPr>
          </a:p>
          <a:p>
            <a:r>
              <a:rPr lang="en-US" sz="2400" dirty="0">
                <a:latin typeface="Calibri Light"/>
                <a:ea typeface="+mn-lt"/>
                <a:cs typeface="+mn-lt"/>
              </a:rPr>
              <a:t>High school:</a:t>
            </a:r>
          </a:p>
          <a:p>
            <a:endParaRPr lang="en-US" sz="2400" dirty="0">
              <a:latin typeface="Calibri Light"/>
              <a:cs typeface="Calibri"/>
            </a:endParaRPr>
          </a:p>
          <a:p>
            <a:r>
              <a:rPr lang="en-US" sz="2400" dirty="0">
                <a:ea typeface="+mn-lt"/>
                <a:cs typeface="+mn-lt"/>
              </a:rPr>
              <a:t>Jessica:  I would click on quite a few links to see if they match up, to be sure about it.</a:t>
            </a:r>
            <a:endParaRPr lang="en-US" sz="2400" dirty="0"/>
          </a:p>
          <a:p>
            <a:endParaRPr lang="en-US" sz="2400" dirty="0"/>
          </a:p>
        </p:txBody>
      </p:sp>
      <p:sp>
        <p:nvSpPr>
          <p:cNvPr id="7" name="TextBox 6">
            <a:extLst>
              <a:ext uri="{FF2B5EF4-FFF2-40B4-BE49-F238E27FC236}">
                <a16:creationId xmlns:a16="http://schemas.microsoft.com/office/drawing/2014/main" id="{4F731EFC-DC69-0490-4A88-2D38188E6447}"/>
              </a:ext>
            </a:extLst>
          </p:cNvPr>
          <p:cNvSpPr txBox="1"/>
          <p:nvPr/>
        </p:nvSpPr>
        <p:spPr>
          <a:xfrm>
            <a:off x="2039411" y="164797"/>
            <a:ext cx="8710245" cy="4770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500" dirty="0">
                <a:ea typeface="+mn-lt"/>
                <a:cs typeface="+mn-lt"/>
              </a:rPr>
              <a:t> Is this evidence of critical digital literacy in action?</a:t>
            </a:r>
            <a:endParaRPr lang="en-US" dirty="0"/>
          </a:p>
        </p:txBody>
      </p:sp>
    </p:spTree>
    <p:extLst>
      <p:ext uri="{BB962C8B-B14F-4D97-AF65-F5344CB8AC3E}">
        <p14:creationId xmlns:p14="http://schemas.microsoft.com/office/powerpoint/2010/main" val="12917886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5E4BFC53-4F3B-9842-826C-DEA3901E9A8F}"/>
              </a:ext>
            </a:extLst>
          </p:cNvPr>
          <p:cNvGrpSpPr/>
          <p:nvPr/>
        </p:nvGrpSpPr>
        <p:grpSpPr>
          <a:xfrm>
            <a:off x="8513380" y="2445068"/>
            <a:ext cx="3352800" cy="2515814"/>
            <a:chOff x="7601181" y="3110860"/>
            <a:chExt cx="2029889" cy="1363793"/>
          </a:xfrm>
        </p:grpSpPr>
        <p:pic>
          <p:nvPicPr>
            <p:cNvPr id="5" name="Picture 4" descr="A lizard on a green background&#10;&#10;Description automatically generated">
              <a:extLst>
                <a:ext uri="{FF2B5EF4-FFF2-40B4-BE49-F238E27FC236}">
                  <a16:creationId xmlns:a16="http://schemas.microsoft.com/office/drawing/2014/main" id="{69CC0277-7DDB-19DA-5DBD-4814D7459886}"/>
                </a:ext>
              </a:extLst>
            </p:cNvPr>
            <p:cNvPicPr>
              <a:picLocks noChangeAspect="1"/>
            </p:cNvPicPr>
            <p:nvPr/>
          </p:nvPicPr>
          <p:blipFill>
            <a:blip r:embed="rId2"/>
            <a:stretch>
              <a:fillRect/>
            </a:stretch>
          </p:blipFill>
          <p:spPr>
            <a:xfrm>
              <a:off x="7601181" y="3110860"/>
              <a:ext cx="999420" cy="1363792"/>
            </a:xfrm>
            <a:prstGeom prst="rect">
              <a:avLst/>
            </a:prstGeom>
          </p:spPr>
        </p:pic>
        <p:pic>
          <p:nvPicPr>
            <p:cNvPr id="6" name="Picture 5" descr="A painting of a person wearing a hat&#10;&#10;Description automatically generated">
              <a:extLst>
                <a:ext uri="{FF2B5EF4-FFF2-40B4-BE49-F238E27FC236}">
                  <a16:creationId xmlns:a16="http://schemas.microsoft.com/office/drawing/2014/main" id="{ECBCA3A8-4D6A-3C6A-4660-374A18CB97F0}"/>
                </a:ext>
              </a:extLst>
            </p:cNvPr>
            <p:cNvPicPr>
              <a:picLocks noChangeAspect="1"/>
            </p:cNvPicPr>
            <p:nvPr/>
          </p:nvPicPr>
          <p:blipFill>
            <a:blip r:embed="rId3"/>
            <a:stretch>
              <a:fillRect/>
            </a:stretch>
          </p:blipFill>
          <p:spPr>
            <a:xfrm>
              <a:off x="8600601" y="3110861"/>
              <a:ext cx="1030469" cy="1363792"/>
            </a:xfrm>
            <a:prstGeom prst="rect">
              <a:avLst/>
            </a:prstGeom>
          </p:spPr>
        </p:pic>
      </p:grpSp>
      <p:sp>
        <p:nvSpPr>
          <p:cNvPr id="8" name="TextBox 7">
            <a:extLst>
              <a:ext uri="{FF2B5EF4-FFF2-40B4-BE49-F238E27FC236}">
                <a16:creationId xmlns:a16="http://schemas.microsoft.com/office/drawing/2014/main" id="{56238285-B06D-D0B7-39E4-507913B0C62E}"/>
              </a:ext>
            </a:extLst>
          </p:cNvPr>
          <p:cNvSpPr txBox="1"/>
          <p:nvPr/>
        </p:nvSpPr>
        <p:spPr>
          <a:xfrm>
            <a:off x="474712" y="880379"/>
            <a:ext cx="6096000" cy="6217087"/>
          </a:xfrm>
          <a:prstGeom prst="rect">
            <a:avLst/>
          </a:prstGeom>
          <a:noFill/>
        </p:spPr>
        <p:txBody>
          <a:bodyPr wrap="square">
            <a:spAutoFit/>
          </a:bodyPr>
          <a:lstStyle/>
          <a:p>
            <a:r>
              <a:rPr lang="en-US" sz="2400" b="1" dirty="0">
                <a:latin typeface="Calibri Light"/>
              </a:rPr>
              <a:t>3. </a:t>
            </a:r>
            <a:r>
              <a:rPr lang="en-US" sz="3600" b="1" dirty="0">
                <a:solidFill>
                  <a:srgbClr val="FF0000"/>
                </a:solidFill>
                <a:latin typeface="Calibri Light"/>
              </a:rPr>
              <a:t>Circumspect </a:t>
            </a:r>
            <a:r>
              <a:rPr lang="en-US" sz="2400" b="1" dirty="0">
                <a:latin typeface="Calibri Light"/>
              </a:rPr>
              <a:t>(showing caution about a site or source; caution over invited links)</a:t>
            </a:r>
            <a:r>
              <a:rPr lang="en-US" sz="2400" dirty="0">
                <a:latin typeface="Calibri Light"/>
                <a:cs typeface="Calibri Light"/>
              </a:rPr>
              <a:t>​</a:t>
            </a:r>
            <a:br>
              <a:rPr lang="en-US" sz="2400" dirty="0">
                <a:latin typeface="Calibri Light"/>
                <a:cs typeface="Calibri Light"/>
              </a:rPr>
            </a:br>
            <a:endParaRPr lang="en-US" sz="2400" dirty="0">
              <a:ea typeface="+mn-lt"/>
              <a:cs typeface="+mn-lt"/>
            </a:endParaRPr>
          </a:p>
          <a:p>
            <a:r>
              <a:rPr lang="en-US" sz="2400" dirty="0">
                <a:latin typeface="Calibri Light"/>
                <a:ea typeface="+mn-lt"/>
                <a:cs typeface="+mn-lt"/>
              </a:rPr>
              <a:t>High school:</a:t>
            </a:r>
          </a:p>
          <a:p>
            <a:endParaRPr lang="en-US" sz="2400" dirty="0">
              <a:cs typeface="Calibri" panose="020F0502020204030204"/>
            </a:endParaRPr>
          </a:p>
          <a:p>
            <a:r>
              <a:rPr lang="en-US" sz="2200" dirty="0">
                <a:ea typeface="+mn-lt"/>
                <a:cs typeface="+mn-lt"/>
              </a:rPr>
              <a:t>Jeffrey: Wikipedia isn't a reliable website- 'cos people can change it. </a:t>
            </a:r>
            <a:endParaRPr lang="en-US" sz="2200" dirty="0"/>
          </a:p>
          <a:p>
            <a:endParaRPr lang="en-US" sz="2200" dirty="0">
              <a:cs typeface="Calibri" panose="020F0502020204030204"/>
            </a:endParaRPr>
          </a:p>
          <a:p>
            <a:r>
              <a:rPr lang="en-US" sz="2200" dirty="0">
                <a:ea typeface="+mn-lt"/>
                <a:cs typeface="+mn-lt"/>
              </a:rPr>
              <a:t>Zara: I find it quite irritating if there's a pop-up straight away, and they ask you to click on a different link.</a:t>
            </a:r>
            <a:endParaRPr lang="en-US" sz="2200" dirty="0"/>
          </a:p>
          <a:p>
            <a:endParaRPr lang="en-US" sz="2200" dirty="0">
              <a:cs typeface="Calibri" panose="020F0502020204030204"/>
            </a:endParaRPr>
          </a:p>
          <a:p>
            <a:r>
              <a:rPr lang="en-US" sz="2200" dirty="0">
                <a:ea typeface="+mn-lt"/>
                <a:cs typeface="+mn-lt"/>
              </a:rPr>
              <a:t>Alexander: I wouldn't click in the first link that comes up (on Google). You need to look at the little bit underneath. That might tell you what you really want to know. I would scroll down first. </a:t>
            </a:r>
            <a:endParaRPr lang="en-US" sz="2200" dirty="0"/>
          </a:p>
          <a:p>
            <a:endParaRPr lang="en-US" sz="2400" dirty="0"/>
          </a:p>
        </p:txBody>
      </p:sp>
      <p:sp>
        <p:nvSpPr>
          <p:cNvPr id="7" name="TextBox 6">
            <a:extLst>
              <a:ext uri="{FF2B5EF4-FFF2-40B4-BE49-F238E27FC236}">
                <a16:creationId xmlns:a16="http://schemas.microsoft.com/office/drawing/2014/main" id="{4F731EFC-DC69-0490-4A88-2D38188E6447}"/>
              </a:ext>
            </a:extLst>
          </p:cNvPr>
          <p:cNvSpPr txBox="1"/>
          <p:nvPr/>
        </p:nvSpPr>
        <p:spPr>
          <a:xfrm>
            <a:off x="2039411" y="164797"/>
            <a:ext cx="8710245" cy="4770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500" dirty="0">
                <a:ea typeface="+mn-lt"/>
                <a:cs typeface="+mn-lt"/>
              </a:rPr>
              <a:t> Is this evidence of critical digital literacy in action?</a:t>
            </a:r>
            <a:endParaRPr lang="en-US" dirty="0"/>
          </a:p>
        </p:txBody>
      </p:sp>
    </p:spTree>
    <p:extLst>
      <p:ext uri="{BB962C8B-B14F-4D97-AF65-F5344CB8AC3E}">
        <p14:creationId xmlns:p14="http://schemas.microsoft.com/office/powerpoint/2010/main" val="29364447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5E4BFC53-4F3B-9842-826C-DEA3901E9A8F}"/>
              </a:ext>
            </a:extLst>
          </p:cNvPr>
          <p:cNvGrpSpPr/>
          <p:nvPr/>
        </p:nvGrpSpPr>
        <p:grpSpPr>
          <a:xfrm>
            <a:off x="8513380" y="2445068"/>
            <a:ext cx="3352800" cy="2515814"/>
            <a:chOff x="7601181" y="3110860"/>
            <a:chExt cx="2029889" cy="1363793"/>
          </a:xfrm>
        </p:grpSpPr>
        <p:pic>
          <p:nvPicPr>
            <p:cNvPr id="5" name="Picture 4" descr="A lizard on a green background&#10;&#10;Description automatically generated">
              <a:extLst>
                <a:ext uri="{FF2B5EF4-FFF2-40B4-BE49-F238E27FC236}">
                  <a16:creationId xmlns:a16="http://schemas.microsoft.com/office/drawing/2014/main" id="{69CC0277-7DDB-19DA-5DBD-4814D7459886}"/>
                </a:ext>
              </a:extLst>
            </p:cNvPr>
            <p:cNvPicPr>
              <a:picLocks noChangeAspect="1"/>
            </p:cNvPicPr>
            <p:nvPr/>
          </p:nvPicPr>
          <p:blipFill>
            <a:blip r:embed="rId2"/>
            <a:stretch>
              <a:fillRect/>
            </a:stretch>
          </p:blipFill>
          <p:spPr>
            <a:xfrm>
              <a:off x="7601181" y="3110860"/>
              <a:ext cx="999420" cy="1363792"/>
            </a:xfrm>
            <a:prstGeom prst="rect">
              <a:avLst/>
            </a:prstGeom>
          </p:spPr>
        </p:pic>
        <p:pic>
          <p:nvPicPr>
            <p:cNvPr id="6" name="Picture 5" descr="A painting of a person wearing a hat&#10;&#10;Description automatically generated">
              <a:extLst>
                <a:ext uri="{FF2B5EF4-FFF2-40B4-BE49-F238E27FC236}">
                  <a16:creationId xmlns:a16="http://schemas.microsoft.com/office/drawing/2014/main" id="{ECBCA3A8-4D6A-3C6A-4660-374A18CB97F0}"/>
                </a:ext>
              </a:extLst>
            </p:cNvPr>
            <p:cNvPicPr>
              <a:picLocks noChangeAspect="1"/>
            </p:cNvPicPr>
            <p:nvPr/>
          </p:nvPicPr>
          <p:blipFill>
            <a:blip r:embed="rId3"/>
            <a:stretch>
              <a:fillRect/>
            </a:stretch>
          </p:blipFill>
          <p:spPr>
            <a:xfrm>
              <a:off x="8600601" y="3110861"/>
              <a:ext cx="1030469" cy="1363792"/>
            </a:xfrm>
            <a:prstGeom prst="rect">
              <a:avLst/>
            </a:prstGeom>
          </p:spPr>
        </p:pic>
      </p:grpSp>
      <p:sp>
        <p:nvSpPr>
          <p:cNvPr id="8" name="TextBox 7">
            <a:extLst>
              <a:ext uri="{FF2B5EF4-FFF2-40B4-BE49-F238E27FC236}">
                <a16:creationId xmlns:a16="http://schemas.microsoft.com/office/drawing/2014/main" id="{56238285-B06D-D0B7-39E4-507913B0C62E}"/>
              </a:ext>
            </a:extLst>
          </p:cNvPr>
          <p:cNvSpPr txBox="1"/>
          <p:nvPr/>
        </p:nvSpPr>
        <p:spPr>
          <a:xfrm>
            <a:off x="474712" y="880379"/>
            <a:ext cx="6096000" cy="6986528"/>
          </a:xfrm>
          <a:prstGeom prst="rect">
            <a:avLst/>
          </a:prstGeom>
          <a:noFill/>
        </p:spPr>
        <p:txBody>
          <a:bodyPr wrap="square">
            <a:spAutoFit/>
          </a:bodyPr>
          <a:lstStyle/>
          <a:p>
            <a:r>
              <a:rPr lang="en-US" sz="2000" b="1" dirty="0">
                <a:latin typeface="Calibri Light"/>
                <a:cs typeface="Calibri Light"/>
              </a:rPr>
              <a:t>4. </a:t>
            </a:r>
            <a:r>
              <a:rPr lang="en-US" sz="2000" b="1" dirty="0">
                <a:solidFill>
                  <a:srgbClr val="FF0000"/>
                </a:solidFill>
                <a:latin typeface="Calibri Light"/>
                <a:cs typeface="Calibri Light"/>
              </a:rPr>
              <a:t>Ambivalent</a:t>
            </a:r>
            <a:r>
              <a:rPr lang="en-US" sz="2000" b="1" dirty="0">
                <a:latin typeface="Calibri Light"/>
                <a:cs typeface="Calibri Light"/>
              </a:rPr>
              <a:t> Polyvalent; showing critical awareness of the uncertainty of 'truth’, considering intentionality/ideology of content</a:t>
            </a:r>
          </a:p>
          <a:p>
            <a:endParaRPr lang="en-US" sz="2000" dirty="0"/>
          </a:p>
          <a:p>
            <a:r>
              <a:rPr lang="en-US" sz="2000" dirty="0"/>
              <a:t>… or better to emphasize the dialogic nature of criticality?</a:t>
            </a:r>
          </a:p>
          <a:p>
            <a:endParaRPr lang="en-US" sz="2400" dirty="0"/>
          </a:p>
          <a:p>
            <a:r>
              <a:rPr lang="en-US" sz="2400" b="1" dirty="0">
                <a:latin typeface="Calibri Light"/>
                <a:cs typeface="Calibri Light"/>
              </a:rPr>
              <a:t>4</a:t>
            </a:r>
            <a:r>
              <a:rPr lang="en-US" sz="2000" b="1" dirty="0">
                <a:latin typeface="Calibri Light"/>
                <a:cs typeface="Calibri Light"/>
              </a:rPr>
              <a:t>. </a:t>
            </a:r>
            <a:r>
              <a:rPr lang="en-GB" sz="2000" b="1" kern="100" dirty="0">
                <a:solidFill>
                  <a:srgbClr val="FF0000"/>
                </a:solidFill>
                <a:effectLst/>
                <a:latin typeface="Calibri" panose="020F0502020204030204" pitchFamily="34" charset="0"/>
                <a:ea typeface="DengXian" panose="02010600030101010101" pitchFamily="2" charset="-122"/>
                <a:cs typeface="Arial" panose="020B0604020202020204" pitchFamily="34" charset="0"/>
              </a:rPr>
              <a:t>Dialogic</a:t>
            </a:r>
            <a:r>
              <a:rPr lang="en-GB" sz="2000" b="1" kern="100" dirty="0">
                <a:effectLst/>
                <a:latin typeface="Calibri" panose="020F0502020204030204" pitchFamily="34" charset="0"/>
                <a:ea typeface="DengXian" panose="02010600030101010101" pitchFamily="2" charset="-122"/>
                <a:cs typeface="Arial" panose="020B0604020202020204" pitchFamily="34" charset="0"/>
              </a:rPr>
              <a:t> </a:t>
            </a:r>
            <a:r>
              <a:rPr lang="en-GB" sz="2000" kern="100" dirty="0">
                <a:effectLst/>
                <a:latin typeface="Calibri" panose="020F0502020204030204" pitchFamily="34" charset="0"/>
                <a:ea typeface="DengXian" panose="02010600030101010101" pitchFamily="2" charset="-122"/>
                <a:cs typeface="Arial" panose="020B0604020202020204" pitchFamily="34" charset="0"/>
              </a:rPr>
              <a:t>[phrase-level]:</a:t>
            </a:r>
            <a:r>
              <a:rPr lang="en-GB" sz="2000" b="1" kern="100" dirty="0">
                <a:effectLst/>
                <a:latin typeface="Calibri" panose="020F0502020204030204" pitchFamily="34" charset="0"/>
                <a:ea typeface="DengXian" panose="02010600030101010101" pitchFamily="2" charset="-122"/>
                <a:cs typeface="Arial" panose="020B0604020202020204" pitchFamily="34" charset="0"/>
              </a:rPr>
              <a:t> </a:t>
            </a:r>
            <a:r>
              <a:rPr lang="en-GB" sz="2000" kern="100" dirty="0">
                <a:effectLst/>
                <a:latin typeface="Calibri" panose="020F0502020204030204" pitchFamily="34" charset="0"/>
                <a:ea typeface="DengXian" panose="02010600030101010101" pitchFamily="2" charset="-122"/>
                <a:cs typeface="Arial" panose="020B0604020202020204" pitchFamily="34" charset="0"/>
              </a:rPr>
              <a:t>Chloe: </a:t>
            </a:r>
            <a:r>
              <a:rPr lang="en-GB" sz="2000" i="1" kern="100" dirty="0">
                <a:effectLst/>
                <a:latin typeface="Calibri" panose="020F0502020204030204" pitchFamily="34" charset="0"/>
                <a:ea typeface="DengXian" panose="02010600030101010101" pitchFamily="2" charset="-122"/>
                <a:cs typeface="Arial" panose="020B0604020202020204" pitchFamily="34" charset="0"/>
              </a:rPr>
              <a:t>“</a:t>
            </a:r>
            <a:r>
              <a:rPr lang="en-US" sz="2000" i="1" dirty="0">
                <a:ea typeface="+mn-lt"/>
                <a:cs typeface="+mn-lt"/>
              </a:rPr>
              <a:t>They're both relevant, but I don't know whether they're true.”</a:t>
            </a:r>
            <a:endParaRPr lang="en-US" sz="2000" i="1" dirty="0"/>
          </a:p>
          <a:p>
            <a:r>
              <a:rPr lang="en-GB" sz="2000" kern="0" dirty="0">
                <a:effectLst/>
                <a:latin typeface="Calibri" panose="020F0502020204030204" pitchFamily="34" charset="0"/>
                <a:ea typeface="Times New Roman" panose="02020603050405020304" pitchFamily="18" charset="0"/>
                <a:cs typeface="Calibri" panose="020F0502020204030204" pitchFamily="34" charset="0"/>
              </a:rPr>
              <a:t>Jenny</a:t>
            </a:r>
            <a:r>
              <a:rPr lang="en-GB" sz="2000" i="1" kern="0" dirty="0">
                <a:effectLst/>
                <a:latin typeface="Calibri" panose="020F0502020204030204" pitchFamily="34" charset="0"/>
                <a:ea typeface="Times New Roman" panose="02020603050405020304" pitchFamily="18" charset="0"/>
                <a:cs typeface="Calibri" panose="020F0502020204030204" pitchFamily="34" charset="0"/>
              </a:rPr>
              <a:t>:  “I don't trust ANY website!”</a:t>
            </a:r>
          </a:p>
          <a:p>
            <a:endParaRPr lang="en-GB" sz="2000" kern="100" dirty="0">
              <a:effectLst/>
              <a:latin typeface="Calibri" panose="020F0502020204030204" pitchFamily="34" charset="0"/>
              <a:ea typeface="DengXian" panose="02010600030101010101" pitchFamily="2" charset="-122"/>
              <a:cs typeface="Arial" panose="020B0604020202020204" pitchFamily="34" charset="0"/>
            </a:endParaRPr>
          </a:p>
          <a:p>
            <a:r>
              <a:rPr lang="en-GB" sz="2000" b="1" kern="100" dirty="0">
                <a:effectLst/>
                <a:latin typeface="Calibri" panose="020F0502020204030204" pitchFamily="34" charset="0"/>
                <a:ea typeface="DengXian" panose="02010600030101010101" pitchFamily="2" charset="-122"/>
                <a:cs typeface="Arial" panose="020B0604020202020204" pitchFamily="34" charset="0"/>
              </a:rPr>
              <a:t>5. </a:t>
            </a:r>
            <a:r>
              <a:rPr lang="en-GB" sz="2000" b="1" kern="100" dirty="0">
                <a:solidFill>
                  <a:srgbClr val="FF0000"/>
                </a:solidFill>
                <a:effectLst/>
                <a:latin typeface="Calibri" panose="020F0502020204030204" pitchFamily="34" charset="0"/>
                <a:ea typeface="DengXian" panose="02010600030101010101" pitchFamily="2" charset="-122"/>
                <a:cs typeface="Arial" panose="020B0604020202020204" pitchFamily="34" charset="0"/>
              </a:rPr>
              <a:t>Sustained Dialogic</a:t>
            </a:r>
            <a:r>
              <a:rPr lang="en-GB" sz="2000" b="1" kern="100" dirty="0">
                <a:effectLst/>
                <a:latin typeface="Calibri" panose="020F0502020204030204" pitchFamily="34" charset="0"/>
                <a:ea typeface="DengXian" panose="02010600030101010101" pitchFamily="2" charset="-122"/>
                <a:cs typeface="Arial" panose="020B0604020202020204" pitchFamily="34" charset="0"/>
              </a:rPr>
              <a:t>: </a:t>
            </a:r>
            <a:r>
              <a:rPr lang="en-GB" sz="2000" kern="100" dirty="0">
                <a:solidFill>
                  <a:srgbClr val="040C28"/>
                </a:solidFill>
                <a:ea typeface="DengXian" panose="02010600030101010101" pitchFamily="2" charset="-122"/>
                <a:cs typeface="Calibri" panose="020F0502020204030204" pitchFamily="34" charset="0"/>
              </a:rPr>
              <a:t>Evidence of c</a:t>
            </a:r>
            <a:r>
              <a:rPr lang="en-GB" sz="2000" kern="100" dirty="0">
                <a:effectLst/>
                <a:ea typeface="DengXian" panose="02010600030101010101" pitchFamily="2" charset="-122"/>
                <a:cs typeface="Calibri" panose="020F0502020204030204" pitchFamily="34" charset="0"/>
              </a:rPr>
              <a:t>ollaborative argumentation (as in </a:t>
            </a:r>
            <a:r>
              <a:rPr lang="en-GB" sz="2000" kern="100" dirty="0">
                <a:ea typeface="DengXian" panose="02010600030101010101" pitchFamily="2" charset="-122"/>
                <a:cs typeface="Calibri" panose="020F0502020204030204" pitchFamily="34" charset="0"/>
              </a:rPr>
              <a:t>Neil </a:t>
            </a:r>
            <a:r>
              <a:rPr lang="en-GB" sz="2000" kern="100" dirty="0">
                <a:effectLst/>
                <a:ea typeface="DengXian" panose="02010600030101010101" pitchFamily="2" charset="-122"/>
                <a:cs typeface="Calibri" panose="020F0502020204030204" pitchFamily="34" charset="0"/>
              </a:rPr>
              <a:t>Mercer’s </a:t>
            </a:r>
            <a:r>
              <a:rPr lang="en-GB" sz="2000" i="1" kern="100" dirty="0">
                <a:effectLst/>
                <a:ea typeface="DengXian" panose="02010600030101010101" pitchFamily="2" charset="-122"/>
                <a:cs typeface="Calibri" panose="020F0502020204030204" pitchFamily="34" charset="0"/>
              </a:rPr>
              <a:t>Thinking Together</a:t>
            </a:r>
            <a:r>
              <a:rPr lang="en-GB" sz="2000" kern="100" dirty="0">
                <a:effectLst/>
                <a:ea typeface="DengXian" panose="02010600030101010101" pitchFamily="2" charset="-122"/>
                <a:cs typeface="Calibri" panose="020F0502020204030204" pitchFamily="34" charset="0"/>
              </a:rPr>
              <a:t>); collaborative questioning of ideology (as in Bakhtin (2013</a:t>
            </a:r>
            <a:r>
              <a:rPr lang="en-GB" sz="2000" i="1" kern="100" dirty="0">
                <a:effectLst/>
                <a:ea typeface="DengXian" panose="02010600030101010101" pitchFamily="2" charset="-122"/>
                <a:cs typeface="Calibri" panose="020F0502020204030204" pitchFamily="34" charset="0"/>
              </a:rPr>
              <a:t>):’</a:t>
            </a:r>
            <a:r>
              <a:rPr lang="en-GB" sz="2000" b="0" i="1" dirty="0">
                <a:solidFill>
                  <a:srgbClr val="333333"/>
                </a:solidFill>
                <a:effectLst/>
              </a:rPr>
              <a:t>Truth is not born nor is it to be found inside the head of an individual person, it is born between people collectively searching for truth, in the process of their dialogic interaction</a:t>
            </a:r>
            <a:r>
              <a:rPr lang="en-GB" sz="2000" b="0" i="0" dirty="0">
                <a:solidFill>
                  <a:srgbClr val="333333"/>
                </a:solidFill>
                <a:effectLst/>
              </a:rPr>
              <a:t>’</a:t>
            </a:r>
            <a:r>
              <a:rPr lang="en-GB" sz="2000" b="0" i="0" kern="100" dirty="0">
                <a:solidFill>
                  <a:srgbClr val="333333"/>
                </a:solidFill>
                <a:ea typeface="DengXian" panose="02010600030101010101" pitchFamily="2" charset="-122"/>
                <a:cs typeface="Calibri" panose="020F0502020204030204" pitchFamily="34" charset="0"/>
              </a:rPr>
              <a:t>. </a:t>
            </a:r>
            <a:r>
              <a:rPr lang="en-GB" sz="2000" kern="100" dirty="0">
                <a:solidFill>
                  <a:srgbClr val="333333"/>
                </a:solidFill>
                <a:ea typeface="DengXian" panose="02010600030101010101" pitchFamily="2" charset="-122"/>
                <a:cs typeface="Calibri" panose="020F0502020204030204" pitchFamily="34" charset="0"/>
              </a:rPr>
              <a:t>For Bakhtin, t</a:t>
            </a:r>
            <a:r>
              <a:rPr lang="en-GB" sz="2000" b="0" i="0" kern="100" dirty="0">
                <a:solidFill>
                  <a:srgbClr val="333333"/>
                </a:solidFill>
                <a:ea typeface="DengXian" panose="02010600030101010101" pitchFamily="2" charset="-122"/>
                <a:cs typeface="Calibri" panose="020F0502020204030204" pitchFamily="34" charset="0"/>
              </a:rPr>
              <a:t>ruth is ‘</a:t>
            </a:r>
            <a:r>
              <a:rPr lang="en-GB" sz="2000" b="0" i="1" kern="100" dirty="0" err="1">
                <a:solidFill>
                  <a:srgbClr val="333333"/>
                </a:solidFill>
                <a:ea typeface="DengXian" panose="02010600030101010101" pitchFamily="2" charset="-122"/>
                <a:cs typeface="Calibri" panose="020F0502020204030204" pitchFamily="34" charset="0"/>
              </a:rPr>
              <a:t>unfinali</a:t>
            </a:r>
            <a:r>
              <a:rPr lang="en-GB" sz="2000" i="1" kern="100" dirty="0" err="1">
                <a:solidFill>
                  <a:srgbClr val="333333"/>
                </a:solidFill>
                <a:ea typeface="DengXian" panose="02010600030101010101" pitchFamily="2" charset="-122"/>
                <a:cs typeface="Calibri" panose="020F0502020204030204" pitchFamily="34" charset="0"/>
              </a:rPr>
              <a:t>zble</a:t>
            </a:r>
            <a:r>
              <a:rPr lang="en-GB" sz="2000" kern="100" dirty="0">
                <a:solidFill>
                  <a:srgbClr val="333333"/>
                </a:solidFill>
                <a:ea typeface="DengXian" panose="02010600030101010101" pitchFamily="2" charset="-122"/>
                <a:cs typeface="Calibri" panose="020F0502020204030204" pitchFamily="34" charset="0"/>
              </a:rPr>
              <a:t>’</a:t>
            </a:r>
            <a:r>
              <a:rPr lang="en-GB" sz="2000" kern="100" dirty="0">
                <a:effectLst/>
                <a:ea typeface="DengXian" panose="02010600030101010101" pitchFamily="2" charset="-122"/>
                <a:cs typeface="Calibri" panose="020F0502020204030204" pitchFamily="34" charset="0"/>
              </a:rPr>
              <a:t>)</a:t>
            </a:r>
            <a:endParaRPr lang="en-GB" sz="2000" kern="100" dirty="0">
              <a:effectLst/>
              <a:ea typeface="DengXian" panose="02010600030101010101" pitchFamily="2" charset="-122"/>
              <a:cs typeface="Arial" panose="020B0604020202020204" pitchFamily="34" charset="0"/>
            </a:endParaRPr>
          </a:p>
          <a:p>
            <a:endParaRPr lang="en-US" sz="3600" b="1" strike="sngStrike" dirty="0">
              <a:solidFill>
                <a:srgbClr val="EA958C"/>
              </a:solidFill>
              <a:latin typeface="Calibri Light"/>
              <a:cs typeface="Calibri Light"/>
            </a:endParaRPr>
          </a:p>
          <a:p>
            <a:endParaRPr lang="en-US" sz="2400" strike="sngStrike" dirty="0">
              <a:solidFill>
                <a:srgbClr val="EA958C"/>
              </a:solidFill>
            </a:endParaRPr>
          </a:p>
        </p:txBody>
      </p:sp>
      <p:sp>
        <p:nvSpPr>
          <p:cNvPr id="7" name="TextBox 6">
            <a:extLst>
              <a:ext uri="{FF2B5EF4-FFF2-40B4-BE49-F238E27FC236}">
                <a16:creationId xmlns:a16="http://schemas.microsoft.com/office/drawing/2014/main" id="{4F731EFC-DC69-0490-4A88-2D38188E6447}"/>
              </a:ext>
            </a:extLst>
          </p:cNvPr>
          <p:cNvSpPr txBox="1"/>
          <p:nvPr/>
        </p:nvSpPr>
        <p:spPr>
          <a:xfrm>
            <a:off x="2039411" y="164797"/>
            <a:ext cx="8710245" cy="4770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500" dirty="0">
                <a:ea typeface="+mn-lt"/>
                <a:cs typeface="+mn-lt"/>
              </a:rPr>
              <a:t> Is this evidence of critical digital literacy in action?</a:t>
            </a:r>
            <a:endParaRPr lang="en-US" dirty="0"/>
          </a:p>
        </p:txBody>
      </p:sp>
    </p:spTree>
    <p:extLst>
      <p:ext uri="{BB962C8B-B14F-4D97-AF65-F5344CB8AC3E}">
        <p14:creationId xmlns:p14="http://schemas.microsoft.com/office/powerpoint/2010/main" val="26079173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5E4BFC53-4F3B-9842-826C-DEA3901E9A8F}"/>
              </a:ext>
            </a:extLst>
          </p:cNvPr>
          <p:cNvGrpSpPr/>
          <p:nvPr/>
        </p:nvGrpSpPr>
        <p:grpSpPr>
          <a:xfrm>
            <a:off x="8513380" y="2445068"/>
            <a:ext cx="3352800" cy="2515814"/>
            <a:chOff x="7601181" y="3110860"/>
            <a:chExt cx="2029889" cy="1363793"/>
          </a:xfrm>
        </p:grpSpPr>
        <p:pic>
          <p:nvPicPr>
            <p:cNvPr id="5" name="Picture 4" descr="A lizard on a green background&#10;&#10;Description automatically generated">
              <a:extLst>
                <a:ext uri="{FF2B5EF4-FFF2-40B4-BE49-F238E27FC236}">
                  <a16:creationId xmlns:a16="http://schemas.microsoft.com/office/drawing/2014/main" id="{69CC0277-7DDB-19DA-5DBD-4814D7459886}"/>
                </a:ext>
              </a:extLst>
            </p:cNvPr>
            <p:cNvPicPr>
              <a:picLocks noChangeAspect="1"/>
            </p:cNvPicPr>
            <p:nvPr/>
          </p:nvPicPr>
          <p:blipFill>
            <a:blip r:embed="rId2"/>
            <a:stretch>
              <a:fillRect/>
            </a:stretch>
          </p:blipFill>
          <p:spPr>
            <a:xfrm>
              <a:off x="7601181" y="3110860"/>
              <a:ext cx="999420" cy="1363792"/>
            </a:xfrm>
            <a:prstGeom prst="rect">
              <a:avLst/>
            </a:prstGeom>
          </p:spPr>
        </p:pic>
        <p:pic>
          <p:nvPicPr>
            <p:cNvPr id="6" name="Picture 5" descr="A painting of a person wearing a hat&#10;&#10;Description automatically generated">
              <a:extLst>
                <a:ext uri="{FF2B5EF4-FFF2-40B4-BE49-F238E27FC236}">
                  <a16:creationId xmlns:a16="http://schemas.microsoft.com/office/drawing/2014/main" id="{ECBCA3A8-4D6A-3C6A-4660-374A18CB97F0}"/>
                </a:ext>
              </a:extLst>
            </p:cNvPr>
            <p:cNvPicPr>
              <a:picLocks noChangeAspect="1"/>
            </p:cNvPicPr>
            <p:nvPr/>
          </p:nvPicPr>
          <p:blipFill>
            <a:blip r:embed="rId3"/>
            <a:stretch>
              <a:fillRect/>
            </a:stretch>
          </p:blipFill>
          <p:spPr>
            <a:xfrm>
              <a:off x="8600601" y="3110861"/>
              <a:ext cx="1030469" cy="1363792"/>
            </a:xfrm>
            <a:prstGeom prst="rect">
              <a:avLst/>
            </a:prstGeom>
          </p:spPr>
        </p:pic>
      </p:grpSp>
      <p:sp>
        <p:nvSpPr>
          <p:cNvPr id="8" name="TextBox 7">
            <a:extLst>
              <a:ext uri="{FF2B5EF4-FFF2-40B4-BE49-F238E27FC236}">
                <a16:creationId xmlns:a16="http://schemas.microsoft.com/office/drawing/2014/main" id="{56238285-B06D-D0B7-39E4-507913B0C62E}"/>
              </a:ext>
            </a:extLst>
          </p:cNvPr>
          <p:cNvSpPr txBox="1"/>
          <p:nvPr/>
        </p:nvSpPr>
        <p:spPr>
          <a:xfrm>
            <a:off x="474712" y="880379"/>
            <a:ext cx="6096000" cy="1077218"/>
          </a:xfrm>
          <a:prstGeom prst="rect">
            <a:avLst/>
          </a:prstGeom>
          <a:noFill/>
        </p:spPr>
        <p:txBody>
          <a:bodyPr wrap="square">
            <a:spAutoFit/>
          </a:bodyPr>
          <a:lstStyle/>
          <a:p>
            <a:r>
              <a:rPr lang="en-GB" sz="2000" b="1" kern="100" dirty="0">
                <a:effectLst/>
                <a:latin typeface="Calibri" panose="020F0502020204030204" pitchFamily="34" charset="0"/>
                <a:ea typeface="DengXian" panose="02010600030101010101" pitchFamily="2" charset="-122"/>
                <a:cs typeface="Arial" panose="020B0604020202020204" pitchFamily="34" charset="0"/>
              </a:rPr>
              <a:t>5. </a:t>
            </a:r>
            <a:r>
              <a:rPr lang="en-GB" sz="2000" b="1" kern="100" dirty="0">
                <a:solidFill>
                  <a:srgbClr val="FF0000"/>
                </a:solidFill>
                <a:effectLst/>
                <a:latin typeface="Calibri" panose="020F0502020204030204" pitchFamily="34" charset="0"/>
                <a:ea typeface="DengXian" panose="02010600030101010101" pitchFamily="2" charset="-122"/>
                <a:cs typeface="Arial" panose="020B0604020202020204" pitchFamily="34" charset="0"/>
              </a:rPr>
              <a:t>Sustained Dialogic</a:t>
            </a:r>
            <a:r>
              <a:rPr lang="en-GB" sz="2000" b="1" kern="100" dirty="0">
                <a:effectLst/>
                <a:latin typeface="Calibri" panose="020F0502020204030204" pitchFamily="34" charset="0"/>
                <a:ea typeface="DengXian" panose="02010600030101010101" pitchFamily="2" charset="-122"/>
                <a:cs typeface="Arial" panose="020B0604020202020204" pitchFamily="34" charset="0"/>
              </a:rPr>
              <a:t>: </a:t>
            </a:r>
            <a:r>
              <a:rPr lang="en-GB" sz="2000" kern="100" dirty="0">
                <a:solidFill>
                  <a:srgbClr val="040C28"/>
                </a:solidFill>
                <a:ea typeface="DengXian" panose="02010600030101010101" pitchFamily="2" charset="-122"/>
                <a:cs typeface="Calibri" panose="020F0502020204030204" pitchFamily="34" charset="0"/>
              </a:rPr>
              <a:t>Evidence of c</a:t>
            </a:r>
            <a:r>
              <a:rPr lang="en-GB" sz="2000" kern="100" dirty="0">
                <a:effectLst/>
                <a:ea typeface="DengXian" panose="02010600030101010101" pitchFamily="2" charset="-122"/>
                <a:cs typeface="Calibri" panose="020F0502020204030204" pitchFamily="34" charset="0"/>
              </a:rPr>
              <a:t>ollaborative argumentation </a:t>
            </a:r>
            <a:r>
              <a:rPr lang="en-GB" sz="2000" kern="100" dirty="0">
                <a:ea typeface="DengXian" panose="02010600030101010101" pitchFamily="2" charset="-122"/>
                <a:cs typeface="Calibri" panose="020F0502020204030204" pitchFamily="34" charset="0"/>
              </a:rPr>
              <a:t>and</a:t>
            </a:r>
            <a:r>
              <a:rPr lang="en-GB" sz="2000" kern="100" dirty="0">
                <a:effectLst/>
                <a:ea typeface="DengXian" panose="02010600030101010101" pitchFamily="2" charset="-122"/>
                <a:cs typeface="Calibri" panose="020F0502020204030204" pitchFamily="34" charset="0"/>
              </a:rPr>
              <a:t> collaborative questioning of ideology</a:t>
            </a:r>
            <a:endParaRPr lang="en-US" sz="3600" b="1" strike="sngStrike" dirty="0">
              <a:solidFill>
                <a:srgbClr val="EA958C"/>
              </a:solidFill>
              <a:latin typeface="Calibri Light"/>
              <a:cs typeface="Calibri Light"/>
            </a:endParaRPr>
          </a:p>
          <a:p>
            <a:endParaRPr lang="en-US" sz="2400" strike="sngStrike" dirty="0">
              <a:solidFill>
                <a:srgbClr val="EA958C"/>
              </a:solidFill>
            </a:endParaRPr>
          </a:p>
        </p:txBody>
      </p:sp>
      <p:sp>
        <p:nvSpPr>
          <p:cNvPr id="7" name="TextBox 6">
            <a:extLst>
              <a:ext uri="{FF2B5EF4-FFF2-40B4-BE49-F238E27FC236}">
                <a16:creationId xmlns:a16="http://schemas.microsoft.com/office/drawing/2014/main" id="{4F731EFC-DC69-0490-4A88-2D38188E6447}"/>
              </a:ext>
            </a:extLst>
          </p:cNvPr>
          <p:cNvSpPr txBox="1"/>
          <p:nvPr/>
        </p:nvSpPr>
        <p:spPr>
          <a:xfrm>
            <a:off x="2039411" y="164797"/>
            <a:ext cx="8710245" cy="4770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500" dirty="0">
                <a:ea typeface="+mn-lt"/>
                <a:cs typeface="+mn-lt"/>
              </a:rPr>
              <a:t> Is this evidence of critical digital literacy in action?</a:t>
            </a:r>
            <a:endParaRPr lang="en-US" dirty="0"/>
          </a:p>
        </p:txBody>
      </p:sp>
    </p:spTree>
    <p:extLst>
      <p:ext uri="{BB962C8B-B14F-4D97-AF65-F5344CB8AC3E}">
        <p14:creationId xmlns:p14="http://schemas.microsoft.com/office/powerpoint/2010/main" val="36617400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6787904-FEC5-EAB6-3441-3E8EF625EC85}"/>
              </a:ext>
            </a:extLst>
          </p:cNvPr>
          <p:cNvSpPr txBox="1"/>
          <p:nvPr/>
        </p:nvSpPr>
        <p:spPr>
          <a:xfrm>
            <a:off x="210671" y="1039906"/>
            <a:ext cx="11689976"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b="1">
              <a:latin typeface="Calibri Light"/>
              <a:cs typeface="Calibri Light"/>
            </a:endParaRPr>
          </a:p>
          <a:p>
            <a:endParaRPr lang="en-US">
              <a:cs typeface="Calibri" panose="020F0502020204030204"/>
            </a:endParaRPr>
          </a:p>
        </p:txBody>
      </p:sp>
      <p:sp>
        <p:nvSpPr>
          <p:cNvPr id="8" name="TextBox 7">
            <a:extLst>
              <a:ext uri="{FF2B5EF4-FFF2-40B4-BE49-F238E27FC236}">
                <a16:creationId xmlns:a16="http://schemas.microsoft.com/office/drawing/2014/main" id="{BB75B470-C04B-59DF-A75C-5AECE0F906E9}"/>
              </a:ext>
            </a:extLst>
          </p:cNvPr>
          <p:cNvSpPr txBox="1"/>
          <p:nvPr/>
        </p:nvSpPr>
        <p:spPr>
          <a:xfrm>
            <a:off x="551213" y="703575"/>
            <a:ext cx="10463628" cy="692497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fontAlgn="base"/>
            <a:r>
              <a:rPr lang="en-GB" sz="1800" b="1"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Science research question: ‘Who has had the most impact on attempting to prevent climate change?’</a:t>
            </a:r>
            <a:endParaRPr lang="en-GB" sz="1800" kern="100" dirty="0">
              <a:effectLst/>
              <a:latin typeface="Calibri" panose="020F0502020204030204" pitchFamily="34" charset="0"/>
              <a:ea typeface="DengXian" panose="02010600030101010101" pitchFamily="2" charset="-122"/>
              <a:cs typeface="Arial" panose="020B0604020202020204" pitchFamily="34" charset="0"/>
            </a:endParaRPr>
          </a:p>
          <a:p>
            <a:pPr fontAlgn="base"/>
            <a:r>
              <a:rPr lang="en-US" sz="18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GB" sz="1800" kern="100" dirty="0">
              <a:effectLst/>
              <a:latin typeface="Calibri" panose="020F0502020204030204" pitchFamily="34" charset="0"/>
              <a:ea typeface="DengXian" panose="02010600030101010101" pitchFamily="2" charset="-122"/>
              <a:cs typeface="Arial" panose="020B0604020202020204" pitchFamily="34" charset="0"/>
            </a:endParaRPr>
          </a:p>
          <a:p>
            <a:pPr marL="285750" indent="-285750" fontAlgn="base">
              <a:buFont typeface="Arial" panose="020B0604020202020204" pitchFamily="34" charset="0"/>
              <a:buChar char="•"/>
            </a:pPr>
            <a:r>
              <a:rPr lang="en-US" sz="18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Group G- an eclectic approach: </a:t>
            </a:r>
            <a:endParaRPr lang="en-GB" sz="1800" kern="100" dirty="0">
              <a:effectLst/>
              <a:latin typeface="Calibri" panose="020F0502020204030204" pitchFamily="34" charset="0"/>
              <a:ea typeface="DengXian" panose="02010600030101010101" pitchFamily="2" charset="-122"/>
              <a:cs typeface="Arial" panose="020B0604020202020204" pitchFamily="34" charset="0"/>
            </a:endParaRPr>
          </a:p>
          <a:p>
            <a:pPr fontAlgn="base"/>
            <a:r>
              <a:rPr lang="en-GB" sz="18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Sophie: ‘</a:t>
            </a:r>
            <a:r>
              <a:rPr lang="en-GB" sz="1800" i="1"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Click on any site that seems reliable</a:t>
            </a:r>
            <a:r>
              <a:rPr lang="en-GB" sz="18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r>
              <a:rPr lang="en-GB" sz="1800" kern="0"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Circumspect</a:t>
            </a:r>
            <a:r>
              <a:rPr lang="en-GB" sz="18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n-GB" sz="1800" kern="100" dirty="0">
              <a:effectLst/>
              <a:latin typeface="Calibri" panose="020F0502020204030204" pitchFamily="34" charset="0"/>
              <a:ea typeface="DengXian" panose="02010600030101010101" pitchFamily="2" charset="-122"/>
              <a:cs typeface="Arial" panose="020B0604020202020204" pitchFamily="34" charset="0"/>
            </a:endParaRPr>
          </a:p>
          <a:p>
            <a:pPr fontAlgn="base"/>
            <a:r>
              <a:rPr lang="en-GB" sz="1800" kern="0" dirty="0">
                <a:effectLst/>
                <a:latin typeface="Calibri" panose="020F0502020204030204" pitchFamily="34" charset="0"/>
                <a:ea typeface="Times New Roman" panose="02020603050405020304" pitchFamily="18" charset="0"/>
                <a:cs typeface="Calibri" panose="020F0502020204030204" pitchFamily="34" charset="0"/>
              </a:rPr>
              <a:t>[They find a site called 'The Apolitical Foundation'] </a:t>
            </a:r>
            <a:r>
              <a:rPr lang="en-GB" sz="1800" i="1" kern="0" dirty="0">
                <a:effectLst/>
                <a:latin typeface="Calibri" panose="020F0502020204030204" pitchFamily="34" charset="0"/>
                <a:ea typeface="Times New Roman" panose="02020603050405020304" pitchFamily="18" charset="0"/>
                <a:cs typeface="Calibri" panose="020F0502020204030204" pitchFamily="34" charset="0"/>
              </a:rPr>
              <a:t>Yolanda: It looks real.</a:t>
            </a:r>
            <a:r>
              <a:rPr lang="en-US" sz="1800" kern="0" dirty="0">
                <a:effectLst/>
                <a:latin typeface="Calibri" panose="020F0502020204030204" pitchFamily="34" charset="0"/>
                <a:ea typeface="Times New Roman" panose="02020603050405020304" pitchFamily="18" charset="0"/>
                <a:cs typeface="Calibri" panose="020F0502020204030204" pitchFamily="34" charset="0"/>
              </a:rPr>
              <a:t> </a:t>
            </a:r>
            <a:endParaRPr lang="en-GB" sz="1800" kern="100" dirty="0">
              <a:effectLst/>
              <a:latin typeface="Calibri" panose="020F0502020204030204" pitchFamily="34" charset="0"/>
              <a:ea typeface="DengXian" panose="02010600030101010101" pitchFamily="2" charset="-122"/>
              <a:cs typeface="Arial" panose="020B0604020202020204" pitchFamily="34" charset="0"/>
            </a:endParaRPr>
          </a:p>
          <a:p>
            <a:pPr fontAlgn="base"/>
            <a:r>
              <a:rPr lang="en-GB" sz="1800" i="1" kern="0" dirty="0">
                <a:effectLst/>
                <a:latin typeface="Calibri" panose="020F0502020204030204" pitchFamily="34" charset="0"/>
                <a:ea typeface="Times New Roman" panose="02020603050405020304" pitchFamily="18" charset="0"/>
                <a:cs typeface="Calibri" panose="020F0502020204030204" pitchFamily="34" charset="0"/>
              </a:rPr>
              <a:t>Sophie: ...Trustworthy, yeah.</a:t>
            </a:r>
            <a:r>
              <a:rPr lang="en-US" sz="1800" kern="0" dirty="0">
                <a:effectLst/>
                <a:latin typeface="Calibri" panose="020F0502020204030204" pitchFamily="34" charset="0"/>
                <a:ea typeface="Times New Roman" panose="02020603050405020304" pitchFamily="18" charset="0"/>
                <a:cs typeface="Calibri" panose="020F0502020204030204" pitchFamily="34" charset="0"/>
              </a:rPr>
              <a:t> </a:t>
            </a:r>
            <a:endParaRPr lang="en-GB" sz="1800" kern="100" dirty="0">
              <a:effectLst/>
              <a:latin typeface="Calibri" panose="020F0502020204030204" pitchFamily="34" charset="0"/>
              <a:ea typeface="DengXian" panose="02010600030101010101" pitchFamily="2" charset="-122"/>
              <a:cs typeface="Arial" panose="020B0604020202020204" pitchFamily="34" charset="0"/>
            </a:endParaRPr>
          </a:p>
          <a:p>
            <a:pPr fontAlgn="base"/>
            <a:r>
              <a:rPr lang="en-GB" sz="1800" i="1" kern="0" dirty="0">
                <a:effectLst/>
                <a:latin typeface="Calibri" panose="020F0502020204030204" pitchFamily="34" charset="0"/>
                <a:ea typeface="Times New Roman" panose="02020603050405020304" pitchFamily="18" charset="0"/>
                <a:cs typeface="Calibri" panose="020F0502020204030204" pitchFamily="34" charset="0"/>
              </a:rPr>
              <a:t>Jenny: I don't trust ANY website! [the others laugh, then read on in silence]</a:t>
            </a:r>
            <a:r>
              <a:rPr lang="en-US" sz="1800" kern="0" dirty="0">
                <a:effectLst/>
                <a:latin typeface="Calibri" panose="020F0502020204030204" pitchFamily="34" charset="0"/>
                <a:ea typeface="Times New Roman" panose="02020603050405020304" pitchFamily="18" charset="0"/>
                <a:cs typeface="Calibri" panose="020F0502020204030204" pitchFamily="34" charset="0"/>
              </a:rPr>
              <a:t> [</a:t>
            </a:r>
            <a:r>
              <a:rPr lang="en-US" sz="1800" kern="0"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Circumspect</a:t>
            </a:r>
            <a:r>
              <a:rPr lang="en-US" sz="1800" kern="0" dirty="0">
                <a:effectLst/>
                <a:latin typeface="Calibri" panose="020F0502020204030204" pitchFamily="34" charset="0"/>
                <a:ea typeface="Times New Roman" panose="02020603050405020304" pitchFamily="18" charset="0"/>
                <a:cs typeface="Calibri" panose="020F0502020204030204" pitchFamily="34" charset="0"/>
              </a:rPr>
              <a:t>? </a:t>
            </a:r>
            <a:r>
              <a:rPr lang="en-US" sz="1800" kern="0"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Dialogic</a:t>
            </a:r>
            <a:r>
              <a:rPr lang="en-US" sz="1800" kern="0" dirty="0">
                <a:effectLst/>
                <a:latin typeface="Calibri" panose="020F0502020204030204" pitchFamily="34" charset="0"/>
                <a:ea typeface="Times New Roman" panose="02020603050405020304" pitchFamily="18" charset="0"/>
                <a:cs typeface="Calibri" panose="020F0502020204030204" pitchFamily="34" charset="0"/>
              </a:rPr>
              <a:t>?]</a:t>
            </a:r>
            <a:endParaRPr lang="en-GB" sz="1800" kern="100" dirty="0">
              <a:effectLst/>
              <a:latin typeface="Calibri" panose="020F0502020204030204" pitchFamily="34" charset="0"/>
              <a:ea typeface="DengXian" panose="02010600030101010101" pitchFamily="2" charset="-122"/>
              <a:cs typeface="Arial" panose="020B0604020202020204" pitchFamily="34" charset="0"/>
            </a:endParaRPr>
          </a:p>
          <a:p>
            <a:pPr fontAlgn="base"/>
            <a:r>
              <a:rPr lang="en-US" sz="1800" kern="0" dirty="0">
                <a:effectLst/>
                <a:latin typeface="Calibri" panose="020F0502020204030204" pitchFamily="34" charset="0"/>
                <a:ea typeface="Times New Roman" panose="02020603050405020304" pitchFamily="18" charset="0"/>
                <a:cs typeface="Calibri" panose="020F0502020204030204" pitchFamily="34" charset="0"/>
              </a:rPr>
              <a:t> </a:t>
            </a:r>
            <a:endParaRPr lang="en-GB" sz="1800" kern="100" dirty="0">
              <a:effectLst/>
              <a:latin typeface="Calibri" panose="020F0502020204030204" pitchFamily="34" charset="0"/>
              <a:ea typeface="DengXian" panose="02010600030101010101" pitchFamily="2" charset="-122"/>
              <a:cs typeface="Arial" panose="020B0604020202020204" pitchFamily="34" charset="0"/>
            </a:endParaRPr>
          </a:p>
          <a:p>
            <a:pPr marL="285750" indent="-285750" fontAlgn="base">
              <a:buFont typeface="Arial" panose="020B0604020202020204" pitchFamily="34" charset="0"/>
              <a:buChar char="•"/>
            </a:pPr>
            <a:r>
              <a:rPr lang="en-US" sz="1800" kern="0" dirty="0">
                <a:effectLst/>
                <a:latin typeface="Calibri" panose="020F0502020204030204" pitchFamily="34" charset="0"/>
                <a:ea typeface="Times New Roman" panose="02020603050405020304" pitchFamily="18" charset="0"/>
                <a:cs typeface="Calibri" panose="020F0502020204030204" pitchFamily="34" charset="0"/>
              </a:rPr>
              <a:t>Group A- Maeve persuades the group to value direct effect on the planet, rather than on public opinion:</a:t>
            </a:r>
            <a:endParaRPr lang="en-GB" sz="1800" kern="100" dirty="0">
              <a:effectLst/>
              <a:latin typeface="Calibri" panose="020F0502020204030204" pitchFamily="34" charset="0"/>
              <a:ea typeface="DengXian" panose="02010600030101010101" pitchFamily="2" charset="-122"/>
              <a:cs typeface="Arial" panose="020B0604020202020204" pitchFamily="34" charset="0"/>
            </a:endParaRPr>
          </a:p>
          <a:p>
            <a:pPr fontAlgn="base"/>
            <a:r>
              <a:rPr lang="en-GB" sz="1800" kern="0" dirty="0">
                <a:effectLst/>
                <a:latin typeface="Calibri" panose="020F0502020204030204" pitchFamily="34" charset="0"/>
                <a:ea typeface="Times New Roman" panose="02020603050405020304" pitchFamily="18" charset="0"/>
                <a:cs typeface="Calibri" panose="020F0502020204030204" pitchFamily="34" charset="0"/>
              </a:rPr>
              <a:t>Initially Pablo says (00.11) ‘</a:t>
            </a:r>
            <a:r>
              <a:rPr lang="en-GB" sz="1800" i="1" kern="0" dirty="0">
                <a:effectLst/>
                <a:latin typeface="Calibri" panose="020F0502020204030204" pitchFamily="34" charset="0"/>
                <a:ea typeface="Times New Roman" panose="02020603050405020304" pitchFamily="18" charset="0"/>
                <a:cs typeface="Calibri" panose="020F0502020204030204" pitchFamily="34" charset="0"/>
              </a:rPr>
              <a:t>Right, so, what are we going to do first?’</a:t>
            </a:r>
            <a:r>
              <a:rPr lang="en-GB" sz="1800" kern="0" dirty="0">
                <a:effectLst/>
                <a:latin typeface="Calibri" panose="020F0502020204030204" pitchFamily="34" charset="0"/>
                <a:ea typeface="Times New Roman" panose="02020603050405020304" pitchFamily="18" charset="0"/>
                <a:cs typeface="Calibri" panose="020F0502020204030204" pitchFamily="34" charset="0"/>
              </a:rPr>
              <a:t>, and Maeve replies ‘</a:t>
            </a:r>
            <a:r>
              <a:rPr lang="en-GB" sz="1800" i="1" kern="0" dirty="0">
                <a:effectLst/>
                <a:latin typeface="Calibri" panose="020F0502020204030204" pitchFamily="34" charset="0"/>
                <a:ea typeface="Times New Roman" panose="02020603050405020304" pitchFamily="18" charset="0"/>
                <a:cs typeface="Calibri" panose="020F0502020204030204" pitchFamily="34" charset="0"/>
              </a:rPr>
              <a:t>We can find out, who, like, the main figures are, and we can see who you think is the bigger one.</a:t>
            </a:r>
            <a:r>
              <a:rPr lang="en-GB" sz="1800" kern="0" dirty="0">
                <a:effectLst/>
                <a:latin typeface="Calibri" panose="020F0502020204030204" pitchFamily="34" charset="0"/>
                <a:ea typeface="Times New Roman" panose="02020603050405020304" pitchFamily="18" charset="0"/>
                <a:cs typeface="Calibri" panose="020F0502020204030204" pitchFamily="34" charset="0"/>
              </a:rPr>
              <a:t>’ Diego immediately equates ‘impact’ with financial impact: ‘</a:t>
            </a:r>
            <a:r>
              <a:rPr lang="en-GB" sz="1800" i="1" kern="0" dirty="0">
                <a:effectLst/>
                <a:latin typeface="Calibri" panose="020F0502020204030204" pitchFamily="34" charset="0"/>
                <a:ea typeface="Times New Roman" panose="02020603050405020304" pitchFamily="18" charset="0"/>
                <a:cs typeface="Calibri" panose="020F0502020204030204" pitchFamily="34" charset="0"/>
              </a:rPr>
              <a:t>Who’s made the biggest donation?  Jeff Bezos has donated about 10 million….</a:t>
            </a:r>
            <a:r>
              <a:rPr lang="en-GB" sz="1800" kern="0" dirty="0">
                <a:effectLst/>
                <a:latin typeface="Calibri" panose="020F0502020204030204" pitchFamily="34" charset="0"/>
                <a:ea typeface="Times New Roman" panose="02020603050405020304" pitchFamily="18" charset="0"/>
                <a:cs typeface="Calibri" panose="020F0502020204030204" pitchFamily="34" charset="0"/>
              </a:rPr>
              <a:t>’ [</a:t>
            </a:r>
            <a:r>
              <a:rPr lang="en-GB" sz="1800" kern="0"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Naïve</a:t>
            </a:r>
            <a:r>
              <a:rPr lang="en-GB" sz="1800" kern="0" dirty="0">
                <a:effectLst/>
                <a:latin typeface="Calibri" panose="020F0502020204030204" pitchFamily="34" charset="0"/>
                <a:ea typeface="Times New Roman" panose="02020603050405020304" pitchFamily="18" charset="0"/>
                <a:cs typeface="Calibri" panose="020F0502020204030204" pitchFamily="34" charset="0"/>
              </a:rPr>
              <a:t>?]</a:t>
            </a:r>
          </a:p>
          <a:p>
            <a:pPr fontAlgn="base"/>
            <a:r>
              <a:rPr lang="en-GB" kern="0" dirty="0">
                <a:latin typeface="Calibri" panose="020F0502020204030204" pitchFamily="34" charset="0"/>
                <a:ea typeface="Times New Roman" panose="02020603050405020304" pitchFamily="18" charset="0"/>
                <a:cs typeface="Calibri" panose="020F0502020204030204" pitchFamily="34" charset="0"/>
              </a:rPr>
              <a:t>The </a:t>
            </a:r>
            <a:r>
              <a:rPr lang="en-GB" sz="1800" kern="0" dirty="0">
                <a:effectLst/>
                <a:latin typeface="Calibri" panose="020F0502020204030204" pitchFamily="34" charset="0"/>
                <a:ea typeface="Times New Roman" panose="02020603050405020304" pitchFamily="18" charset="0"/>
                <a:cs typeface="Calibri" panose="020F0502020204030204" pitchFamily="34" charset="0"/>
              </a:rPr>
              <a:t>group then spend two minutes looking for data on philanthropic donations. But Maeve has a more tangible notion of impact (02.16) ‘</a:t>
            </a:r>
            <a:r>
              <a:rPr lang="en-GB" sz="1800" i="1" kern="0" dirty="0">
                <a:effectLst/>
                <a:latin typeface="Calibri" panose="020F0502020204030204" pitchFamily="34" charset="0"/>
                <a:ea typeface="Times New Roman" panose="02020603050405020304" pitchFamily="18" charset="0"/>
                <a:cs typeface="Calibri" panose="020F0502020204030204" pitchFamily="34" charset="0"/>
              </a:rPr>
              <a:t>I don't think we should base it on donations, I think we should base it on people who find different ways of doing things...</a:t>
            </a:r>
            <a:r>
              <a:rPr lang="en-GB" sz="1800" kern="0" dirty="0">
                <a:effectLst/>
                <a:latin typeface="Calibri" panose="020F0502020204030204" pitchFamily="34" charset="0"/>
                <a:ea typeface="Times New Roman" panose="02020603050405020304" pitchFamily="18" charset="0"/>
                <a:cs typeface="Calibri" panose="020F0502020204030204" pitchFamily="34" charset="0"/>
              </a:rPr>
              <a:t>’ and she then says why she holds this view (02.25), ‘</a:t>
            </a:r>
            <a:r>
              <a:rPr lang="en-GB" sz="1800" i="1" kern="0" dirty="0">
                <a:effectLst/>
                <a:latin typeface="Calibri" panose="020F0502020204030204" pitchFamily="34" charset="0"/>
                <a:ea typeface="Times New Roman" panose="02020603050405020304" pitchFamily="18" charset="0"/>
                <a:cs typeface="Calibri" panose="020F0502020204030204" pitchFamily="34" charset="0"/>
              </a:rPr>
              <a:t>cos they're donating because they're rich. It's the least they could do.</a:t>
            </a:r>
            <a:r>
              <a:rPr lang="en-GB" sz="1800" kern="0" dirty="0">
                <a:effectLst/>
                <a:latin typeface="Calibri" panose="020F0502020204030204" pitchFamily="34" charset="0"/>
                <a:ea typeface="Times New Roman" panose="02020603050405020304" pitchFamily="18" charset="0"/>
                <a:cs typeface="Calibri" panose="020F0502020204030204" pitchFamily="34" charset="0"/>
              </a:rPr>
              <a:t>’ This leads Pablo to change direction, and to search for </a:t>
            </a:r>
            <a:r>
              <a:rPr lang="en-GB" sz="1800" i="1" kern="0" dirty="0">
                <a:effectLst/>
                <a:latin typeface="Calibri" panose="020F0502020204030204" pitchFamily="34" charset="0"/>
                <a:ea typeface="Times New Roman" panose="02020603050405020304" pitchFamily="18" charset="0"/>
                <a:cs typeface="Calibri" panose="020F0502020204030204" pitchFamily="34" charset="0"/>
              </a:rPr>
              <a:t>‘What inventions have prevented climate change?</a:t>
            </a:r>
            <a:r>
              <a:rPr lang="en-GB" sz="1800" kern="0" dirty="0">
                <a:effectLst/>
                <a:latin typeface="Calibri" panose="020F0502020204030204" pitchFamily="34" charset="0"/>
                <a:ea typeface="Times New Roman" panose="02020603050405020304" pitchFamily="18" charset="0"/>
                <a:cs typeface="Calibri" panose="020F0502020204030204" pitchFamily="34" charset="0"/>
              </a:rPr>
              <a:t>’</a:t>
            </a:r>
            <a:r>
              <a:rPr lang="en-US" sz="1800" kern="0" dirty="0">
                <a:effectLst/>
                <a:latin typeface="Calibri" panose="020F0502020204030204" pitchFamily="34" charset="0"/>
                <a:ea typeface="Times New Roman" panose="02020603050405020304" pitchFamily="18" charset="0"/>
                <a:cs typeface="Calibri" panose="020F0502020204030204" pitchFamily="34" charset="0"/>
              </a:rPr>
              <a:t> </a:t>
            </a:r>
            <a:endParaRPr lang="en-GB" sz="1800" kern="100" dirty="0">
              <a:effectLst/>
              <a:latin typeface="Calibri" panose="020F0502020204030204" pitchFamily="34" charset="0"/>
              <a:ea typeface="DengXian" panose="02010600030101010101" pitchFamily="2" charset="-122"/>
              <a:cs typeface="Arial" panose="020B0604020202020204" pitchFamily="34" charset="0"/>
            </a:endParaRPr>
          </a:p>
          <a:p>
            <a:pPr fontAlgn="base"/>
            <a:r>
              <a:rPr lang="en-US" sz="1800" kern="0" dirty="0">
                <a:effectLst/>
                <a:latin typeface="Calibri" panose="020F0502020204030204" pitchFamily="34" charset="0"/>
                <a:ea typeface="Times New Roman" panose="02020603050405020304" pitchFamily="18" charset="0"/>
                <a:cs typeface="Calibri" panose="020F0502020204030204" pitchFamily="34" charset="0"/>
              </a:rPr>
              <a:t> </a:t>
            </a:r>
            <a:r>
              <a:rPr lang="en-GB" sz="1800" kern="0" dirty="0">
                <a:effectLst/>
                <a:latin typeface="Calibri" panose="020F0502020204030204" pitchFamily="34" charset="0"/>
                <a:ea typeface="Times New Roman" panose="02020603050405020304" pitchFamily="18" charset="0"/>
                <a:cs typeface="Calibri" panose="020F0502020204030204" pitchFamily="34" charset="0"/>
              </a:rPr>
              <a:t>Pablo considers the inventions that this web search throws up, and makes a suggestion (02.50):</a:t>
            </a:r>
            <a:r>
              <a:rPr lang="en-US" sz="1800" kern="0" dirty="0">
                <a:effectLst/>
                <a:latin typeface="Calibri" panose="020F0502020204030204" pitchFamily="34" charset="0"/>
                <a:ea typeface="Times New Roman" panose="02020603050405020304" pitchFamily="18" charset="0"/>
                <a:cs typeface="Calibri" panose="020F0502020204030204" pitchFamily="34" charset="0"/>
              </a:rPr>
              <a:t> </a:t>
            </a:r>
            <a:endParaRPr lang="en-GB" sz="1800" kern="100" dirty="0">
              <a:effectLst/>
              <a:latin typeface="Calibri" panose="020F0502020204030204" pitchFamily="34" charset="0"/>
              <a:ea typeface="DengXian" panose="02010600030101010101" pitchFamily="2" charset="-122"/>
              <a:cs typeface="Arial" panose="020B0604020202020204" pitchFamily="34" charset="0"/>
            </a:endParaRPr>
          </a:p>
          <a:p>
            <a:pPr fontAlgn="base"/>
            <a:r>
              <a:rPr lang="en-GB" sz="1800" i="1" kern="0" dirty="0">
                <a:effectLst/>
                <a:latin typeface="Calibri" panose="020F0502020204030204" pitchFamily="34" charset="0"/>
                <a:ea typeface="Times New Roman" panose="02020603050405020304" pitchFamily="18" charset="0"/>
                <a:cs typeface="Calibri" panose="020F0502020204030204" pitchFamily="34" charset="0"/>
              </a:rPr>
              <a:t>Pablo: We’ve got the ocean clean-up...</a:t>
            </a:r>
            <a:r>
              <a:rPr lang="en-US" sz="1800" kern="0" dirty="0">
                <a:effectLst/>
                <a:latin typeface="Calibri" panose="020F0502020204030204" pitchFamily="34" charset="0"/>
                <a:ea typeface="Times New Roman" panose="02020603050405020304" pitchFamily="18" charset="0"/>
                <a:cs typeface="Calibri" panose="020F0502020204030204" pitchFamily="34" charset="0"/>
              </a:rPr>
              <a:t> </a:t>
            </a:r>
            <a:endParaRPr lang="en-GB" sz="1800" kern="100" dirty="0">
              <a:effectLst/>
              <a:latin typeface="Calibri" panose="020F0502020204030204" pitchFamily="34" charset="0"/>
              <a:ea typeface="DengXian" panose="02010600030101010101" pitchFamily="2" charset="-122"/>
              <a:cs typeface="Arial" panose="020B0604020202020204" pitchFamily="34" charset="0"/>
            </a:endParaRPr>
          </a:p>
          <a:p>
            <a:pPr fontAlgn="base"/>
            <a:r>
              <a:rPr lang="en-GB" sz="1800" i="1" kern="0" dirty="0">
                <a:effectLst/>
                <a:latin typeface="Calibri" panose="020F0502020204030204" pitchFamily="34" charset="0"/>
                <a:ea typeface="Times New Roman" panose="02020603050405020304" pitchFamily="18" charset="0"/>
                <a:cs typeface="Calibri" panose="020F0502020204030204" pitchFamily="34" charset="0"/>
              </a:rPr>
              <a:t>Maeve: We could look at who’s behind each of those.</a:t>
            </a:r>
            <a:r>
              <a:rPr lang="en-US" sz="1800" kern="0" dirty="0">
                <a:effectLst/>
                <a:latin typeface="Calibri" panose="020F0502020204030204" pitchFamily="34" charset="0"/>
                <a:ea typeface="Times New Roman" panose="02020603050405020304" pitchFamily="18" charset="0"/>
                <a:cs typeface="Calibri" panose="020F0502020204030204" pitchFamily="34" charset="0"/>
              </a:rPr>
              <a:t>  [</a:t>
            </a:r>
            <a:r>
              <a:rPr lang="en-US" sz="1800" kern="0"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Sustained Dialogic</a:t>
            </a:r>
            <a:r>
              <a:rPr lang="en-US" sz="1800" kern="0" dirty="0">
                <a:effectLst/>
                <a:latin typeface="Calibri" panose="020F0502020204030204" pitchFamily="34" charset="0"/>
                <a:ea typeface="Times New Roman" panose="02020603050405020304" pitchFamily="18" charset="0"/>
                <a:cs typeface="Calibri" panose="020F0502020204030204" pitchFamily="34" charset="0"/>
              </a:rPr>
              <a:t>?]</a:t>
            </a:r>
            <a:endParaRPr lang="en-GB" sz="1800" kern="100" dirty="0">
              <a:effectLst/>
              <a:latin typeface="Calibri" panose="020F0502020204030204" pitchFamily="34" charset="0"/>
              <a:ea typeface="DengXian" panose="02010600030101010101" pitchFamily="2" charset="-122"/>
              <a:cs typeface="Arial" panose="020B0604020202020204" pitchFamily="34" charset="0"/>
            </a:endParaRPr>
          </a:p>
          <a:p>
            <a:endParaRPr lang="en-US" sz="2400" dirty="0">
              <a:cs typeface="Calibri"/>
            </a:endParaRPr>
          </a:p>
          <a:p>
            <a:endParaRPr lang="en-US" sz="2400" dirty="0">
              <a:cs typeface="Calibri"/>
            </a:endParaRPr>
          </a:p>
          <a:p>
            <a:endParaRPr lang="en-US" dirty="0">
              <a:cs typeface="Calibri"/>
            </a:endParaRPr>
          </a:p>
        </p:txBody>
      </p:sp>
      <p:sp>
        <p:nvSpPr>
          <p:cNvPr id="7" name="TextBox 6">
            <a:extLst>
              <a:ext uri="{FF2B5EF4-FFF2-40B4-BE49-F238E27FC236}">
                <a16:creationId xmlns:a16="http://schemas.microsoft.com/office/drawing/2014/main" id="{1C6212BE-26C6-66DA-680C-13BF83B1B117}"/>
              </a:ext>
            </a:extLst>
          </p:cNvPr>
          <p:cNvSpPr txBox="1"/>
          <p:nvPr/>
        </p:nvSpPr>
        <p:spPr>
          <a:xfrm>
            <a:off x="2304596" y="66525"/>
            <a:ext cx="8710245" cy="4770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500" dirty="0">
                <a:cs typeface="Calibri"/>
              </a:rPr>
              <a:t> Is this evidence of critical digital literacy in action?</a:t>
            </a:r>
          </a:p>
        </p:txBody>
      </p:sp>
      <p:grpSp>
        <p:nvGrpSpPr>
          <p:cNvPr id="3" name="Group 2">
            <a:extLst>
              <a:ext uri="{FF2B5EF4-FFF2-40B4-BE49-F238E27FC236}">
                <a16:creationId xmlns:a16="http://schemas.microsoft.com/office/drawing/2014/main" id="{DA47D9FF-D882-8D92-B68A-940894B69619}"/>
              </a:ext>
            </a:extLst>
          </p:cNvPr>
          <p:cNvGrpSpPr/>
          <p:nvPr/>
        </p:nvGrpSpPr>
        <p:grpSpPr>
          <a:xfrm>
            <a:off x="9995337" y="1184081"/>
            <a:ext cx="2039008" cy="1324303"/>
            <a:chOff x="7601181" y="3110860"/>
            <a:chExt cx="2029889" cy="1363793"/>
          </a:xfrm>
        </p:grpSpPr>
        <p:pic>
          <p:nvPicPr>
            <p:cNvPr id="4" name="Picture 3" descr="A lizard on a green background&#10;&#10;Description automatically generated">
              <a:extLst>
                <a:ext uri="{FF2B5EF4-FFF2-40B4-BE49-F238E27FC236}">
                  <a16:creationId xmlns:a16="http://schemas.microsoft.com/office/drawing/2014/main" id="{A056DB7A-51C3-FCCE-3E18-EE6CCBF14A6B}"/>
                </a:ext>
              </a:extLst>
            </p:cNvPr>
            <p:cNvPicPr>
              <a:picLocks noChangeAspect="1"/>
            </p:cNvPicPr>
            <p:nvPr/>
          </p:nvPicPr>
          <p:blipFill>
            <a:blip r:embed="rId2"/>
            <a:stretch>
              <a:fillRect/>
            </a:stretch>
          </p:blipFill>
          <p:spPr>
            <a:xfrm>
              <a:off x="7601181" y="3110860"/>
              <a:ext cx="999420" cy="1363792"/>
            </a:xfrm>
            <a:prstGeom prst="rect">
              <a:avLst/>
            </a:prstGeom>
          </p:spPr>
        </p:pic>
        <p:pic>
          <p:nvPicPr>
            <p:cNvPr id="5" name="Picture 4" descr="A painting of a person wearing a hat&#10;&#10;Description automatically generated">
              <a:extLst>
                <a:ext uri="{FF2B5EF4-FFF2-40B4-BE49-F238E27FC236}">
                  <a16:creationId xmlns:a16="http://schemas.microsoft.com/office/drawing/2014/main" id="{5F7069AE-4C82-5A9B-071B-F17EE169A37E}"/>
                </a:ext>
              </a:extLst>
            </p:cNvPr>
            <p:cNvPicPr>
              <a:picLocks noChangeAspect="1"/>
            </p:cNvPicPr>
            <p:nvPr/>
          </p:nvPicPr>
          <p:blipFill>
            <a:blip r:embed="rId3"/>
            <a:stretch>
              <a:fillRect/>
            </a:stretch>
          </p:blipFill>
          <p:spPr>
            <a:xfrm>
              <a:off x="8600601" y="3110861"/>
              <a:ext cx="1030469" cy="1363792"/>
            </a:xfrm>
            <a:prstGeom prst="rect">
              <a:avLst/>
            </a:prstGeom>
          </p:spPr>
        </p:pic>
      </p:grpSp>
    </p:spTree>
    <p:extLst>
      <p:ext uri="{BB962C8B-B14F-4D97-AF65-F5344CB8AC3E}">
        <p14:creationId xmlns:p14="http://schemas.microsoft.com/office/powerpoint/2010/main" val="26700506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6787904-FEC5-EAB6-3441-3E8EF625EC85}"/>
              </a:ext>
            </a:extLst>
          </p:cNvPr>
          <p:cNvSpPr txBox="1"/>
          <p:nvPr/>
        </p:nvSpPr>
        <p:spPr>
          <a:xfrm>
            <a:off x="210671" y="1039906"/>
            <a:ext cx="11689976"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b="1">
              <a:latin typeface="Calibri Light"/>
              <a:cs typeface="Calibri Light"/>
            </a:endParaRPr>
          </a:p>
          <a:p>
            <a:endParaRPr lang="en-US">
              <a:cs typeface="Calibri" panose="020F0502020204030204"/>
            </a:endParaRPr>
          </a:p>
        </p:txBody>
      </p:sp>
      <p:sp>
        <p:nvSpPr>
          <p:cNvPr id="8" name="TextBox 7">
            <a:extLst>
              <a:ext uri="{FF2B5EF4-FFF2-40B4-BE49-F238E27FC236}">
                <a16:creationId xmlns:a16="http://schemas.microsoft.com/office/drawing/2014/main" id="{BB75B470-C04B-59DF-A75C-5AECE0F906E9}"/>
              </a:ext>
            </a:extLst>
          </p:cNvPr>
          <p:cNvSpPr txBox="1"/>
          <p:nvPr/>
        </p:nvSpPr>
        <p:spPr>
          <a:xfrm>
            <a:off x="157655" y="808679"/>
            <a:ext cx="10463628" cy="627864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fontAlgn="base"/>
            <a:r>
              <a:rPr lang="en-GB" sz="1800" b="1"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Science research question: ‘Who has had the most impact on attempting to prevent climate change?’</a:t>
            </a:r>
            <a:endParaRPr lang="en-GB" sz="1800" kern="100" dirty="0">
              <a:effectLst/>
              <a:latin typeface="Calibri" panose="020F0502020204030204" pitchFamily="34" charset="0"/>
              <a:ea typeface="DengXian" panose="02010600030101010101" pitchFamily="2" charset="-122"/>
              <a:cs typeface="Arial" panose="020B0604020202020204" pitchFamily="34" charset="0"/>
            </a:endParaRPr>
          </a:p>
          <a:p>
            <a:pPr fontAlgn="base"/>
            <a:endParaRPr lang="en-US" sz="1800" kern="0" dirty="0">
              <a:effectLst/>
              <a:latin typeface="Calibri" panose="020F0502020204030204" pitchFamily="34" charset="0"/>
              <a:ea typeface="Times New Roman" panose="02020603050405020304" pitchFamily="18" charset="0"/>
              <a:cs typeface="Calibri" panose="020F0502020204030204" pitchFamily="34" charset="0"/>
            </a:endParaRPr>
          </a:p>
          <a:p>
            <a:pPr marL="285750" indent="-285750" fontAlgn="base">
              <a:buFont typeface="Arial" panose="020B0604020202020204" pitchFamily="34" charset="0"/>
              <a:buChar char="•"/>
            </a:pPr>
            <a:r>
              <a:rPr lang="en-US" sz="1800" kern="0" dirty="0">
                <a:effectLst/>
                <a:latin typeface="Calibri" panose="020F0502020204030204" pitchFamily="34" charset="0"/>
                <a:ea typeface="Times New Roman" panose="02020603050405020304" pitchFamily="18" charset="0"/>
                <a:cs typeface="Calibri" panose="020F0502020204030204" pitchFamily="34" charset="0"/>
              </a:rPr>
              <a:t>Group A (continued)</a:t>
            </a:r>
          </a:p>
          <a:p>
            <a:pPr marL="342900" indent="-342900" fontAlgn="base">
              <a:buAutoNum type="arabicPlain" startAt="8"/>
            </a:pPr>
            <a:endParaRPr lang="en-US" i="1" kern="0" dirty="0">
              <a:latin typeface="Calibri" panose="020F0502020204030204" pitchFamily="34" charset="0"/>
              <a:ea typeface="Times New Roman" panose="02020603050405020304" pitchFamily="18" charset="0"/>
              <a:cs typeface="Calibri" panose="020F0502020204030204" pitchFamily="34" charset="0"/>
            </a:endParaRPr>
          </a:p>
          <a:p>
            <a:pPr fontAlgn="base"/>
            <a:r>
              <a:rPr lang="en-GB" sz="1800" i="1" kern="0" dirty="0">
                <a:effectLst/>
                <a:latin typeface="Calibri" panose="020F0502020204030204" pitchFamily="34" charset="0"/>
                <a:ea typeface="Times New Roman" panose="02020603050405020304" pitchFamily="18" charset="0"/>
                <a:cs typeface="Calibri" panose="020F0502020204030204" pitchFamily="34" charset="0"/>
              </a:rPr>
              <a:t>Maeve </a:t>
            </a:r>
            <a:r>
              <a:rPr lang="en-GB" sz="1800" kern="0" dirty="0">
                <a:effectLst/>
                <a:latin typeface="Calibri" panose="020F0502020204030204" pitchFamily="34" charset="0"/>
                <a:ea typeface="Times New Roman" panose="02020603050405020304" pitchFamily="18" charset="0"/>
                <a:cs typeface="Calibri" panose="020F0502020204030204" pitchFamily="34" charset="0"/>
              </a:rPr>
              <a:t>(12.37)</a:t>
            </a:r>
            <a:r>
              <a:rPr lang="en-GB" sz="1800" i="1" kern="0" dirty="0">
                <a:effectLst/>
                <a:latin typeface="Calibri" panose="020F0502020204030204" pitchFamily="34" charset="0"/>
                <a:ea typeface="Times New Roman" panose="02020603050405020304" pitchFamily="18" charset="0"/>
                <a:cs typeface="Calibri" panose="020F0502020204030204" pitchFamily="34" charset="0"/>
              </a:rPr>
              <a:t>: When we first looked, it mentioned Greta Thunberg and David Attenborough. We could see what they've actually done. They're more famous for their speeches than their work, so it might be interesting to see what they've actually done… I don't think Leonardo DiCaprio's done much actual campaigning….</a:t>
            </a:r>
            <a:r>
              <a:rPr lang="en-US" sz="1800" kern="0" dirty="0">
                <a:effectLst/>
                <a:latin typeface="Calibri" panose="020F0502020204030204" pitchFamily="34" charset="0"/>
                <a:ea typeface="Times New Roman" panose="02020603050405020304" pitchFamily="18" charset="0"/>
                <a:cs typeface="Calibri" panose="020F0502020204030204" pitchFamily="34" charset="0"/>
              </a:rPr>
              <a:t> </a:t>
            </a:r>
            <a:endParaRPr lang="en-GB" sz="1800" kern="100" dirty="0">
              <a:effectLst/>
              <a:latin typeface="Calibri" panose="020F0502020204030204" pitchFamily="34" charset="0"/>
              <a:ea typeface="DengXian" panose="02010600030101010101" pitchFamily="2" charset="-122"/>
              <a:cs typeface="Arial" panose="020B0604020202020204" pitchFamily="34" charset="0"/>
            </a:endParaRPr>
          </a:p>
          <a:p>
            <a:pPr fontAlgn="base"/>
            <a:r>
              <a:rPr lang="en-GB" sz="1800" i="1" kern="0" dirty="0">
                <a:effectLst/>
                <a:latin typeface="Calibri" panose="020F0502020204030204" pitchFamily="34" charset="0"/>
                <a:ea typeface="Times New Roman" panose="02020603050405020304" pitchFamily="18" charset="0"/>
                <a:cs typeface="Calibri" panose="020F0502020204030204" pitchFamily="34" charset="0"/>
              </a:rPr>
              <a:t>Diego: David Attenborough is more focused on animals…. Seems like he's more speech related... Greta Thunberg brought more than 100 scientists and writers together… </a:t>
            </a:r>
            <a:r>
              <a:rPr lang="en-US" sz="1800" kern="0" dirty="0">
                <a:effectLst/>
                <a:latin typeface="Calibri" panose="020F0502020204030204" pitchFamily="34" charset="0"/>
                <a:ea typeface="Times New Roman" panose="02020603050405020304" pitchFamily="18" charset="0"/>
                <a:cs typeface="Calibri" panose="020F0502020204030204" pitchFamily="34" charset="0"/>
              </a:rPr>
              <a:t> </a:t>
            </a:r>
            <a:endParaRPr lang="en-GB" sz="1800" kern="100" dirty="0">
              <a:effectLst/>
              <a:latin typeface="Calibri" panose="020F0502020204030204" pitchFamily="34" charset="0"/>
              <a:ea typeface="DengXian" panose="02010600030101010101" pitchFamily="2" charset="-122"/>
              <a:cs typeface="Arial" panose="020B0604020202020204" pitchFamily="34" charset="0"/>
            </a:endParaRPr>
          </a:p>
          <a:p>
            <a:pPr fontAlgn="base"/>
            <a:r>
              <a:rPr lang="en-GB" sz="1800" i="1" kern="0" dirty="0">
                <a:effectLst/>
                <a:latin typeface="Calibri" panose="020F0502020204030204" pitchFamily="34" charset="0"/>
                <a:ea typeface="Times New Roman" panose="02020603050405020304" pitchFamily="18" charset="0"/>
                <a:cs typeface="Calibri" panose="020F0502020204030204" pitchFamily="34" charset="0"/>
              </a:rPr>
              <a:t>Maeve: I think that's quite influential.</a:t>
            </a:r>
            <a:r>
              <a:rPr lang="en-US" sz="1800" kern="0" dirty="0">
                <a:effectLst/>
                <a:latin typeface="Calibri" panose="020F0502020204030204" pitchFamily="34" charset="0"/>
                <a:ea typeface="Times New Roman" panose="02020603050405020304" pitchFamily="18" charset="0"/>
                <a:cs typeface="Calibri" panose="020F0502020204030204" pitchFamily="34" charset="0"/>
              </a:rPr>
              <a:t> </a:t>
            </a:r>
          </a:p>
          <a:p>
            <a:pPr fontAlgn="base"/>
            <a:endParaRPr lang="en-GB" sz="1800" kern="100" dirty="0">
              <a:effectLst/>
              <a:latin typeface="Calibri" panose="020F0502020204030204" pitchFamily="34" charset="0"/>
              <a:ea typeface="DengXian" panose="02010600030101010101" pitchFamily="2" charset="-122"/>
              <a:cs typeface="Arial" panose="020B0604020202020204" pitchFamily="34" charset="0"/>
            </a:endParaRPr>
          </a:p>
          <a:p>
            <a:pPr fontAlgn="base"/>
            <a:r>
              <a:rPr lang="en-GB" sz="1800" i="1" kern="0" dirty="0">
                <a:effectLst/>
                <a:latin typeface="Calibri" panose="020F0502020204030204" pitchFamily="34" charset="0"/>
                <a:ea typeface="Times New Roman" panose="02020603050405020304" pitchFamily="18" charset="0"/>
                <a:cs typeface="Calibri" panose="020F0502020204030204" pitchFamily="34" charset="0"/>
              </a:rPr>
              <a:t>Diego- NPR- shall we just check the web site [on Greta Thunberg]? Looks pretty decent…. News, podcasts… looks pretty decent...age fifteen... school strikes…</a:t>
            </a:r>
            <a:r>
              <a:rPr lang="en-US" sz="1800" kern="0" dirty="0">
                <a:effectLst/>
                <a:latin typeface="Calibri" panose="020F0502020204030204" pitchFamily="34" charset="0"/>
                <a:ea typeface="Times New Roman" panose="02020603050405020304" pitchFamily="18" charset="0"/>
                <a:cs typeface="Calibri" panose="020F0502020204030204" pitchFamily="34" charset="0"/>
              </a:rPr>
              <a:t> </a:t>
            </a:r>
            <a:endParaRPr lang="en-GB" sz="1800" kern="100" dirty="0">
              <a:effectLst/>
              <a:latin typeface="Calibri" panose="020F0502020204030204" pitchFamily="34" charset="0"/>
              <a:ea typeface="DengXian" panose="02010600030101010101" pitchFamily="2" charset="-122"/>
              <a:cs typeface="Arial" panose="020B0604020202020204" pitchFamily="34" charset="0"/>
            </a:endParaRPr>
          </a:p>
          <a:p>
            <a:pPr fontAlgn="base"/>
            <a:r>
              <a:rPr lang="en-GB" sz="1800" i="1" kern="0" dirty="0">
                <a:effectLst/>
                <a:latin typeface="Calibri" panose="020F0502020204030204" pitchFamily="34" charset="0"/>
                <a:ea typeface="Times New Roman" panose="02020603050405020304" pitchFamily="18" charset="0"/>
                <a:cs typeface="Calibri" panose="020F0502020204030204" pitchFamily="34" charset="0"/>
              </a:rPr>
              <a:t>Pablo- but was that doing anything to stop it? [climate change]</a:t>
            </a:r>
            <a:r>
              <a:rPr lang="en-US" sz="1800" kern="0" dirty="0">
                <a:effectLst/>
                <a:latin typeface="Calibri" panose="020F0502020204030204" pitchFamily="34" charset="0"/>
                <a:ea typeface="Times New Roman" panose="02020603050405020304" pitchFamily="18" charset="0"/>
                <a:cs typeface="Calibri" panose="020F0502020204030204" pitchFamily="34" charset="0"/>
              </a:rPr>
              <a:t> </a:t>
            </a:r>
          </a:p>
          <a:p>
            <a:pPr fontAlgn="base"/>
            <a:endParaRPr lang="en-GB" sz="1800" kern="100" dirty="0">
              <a:effectLst/>
              <a:latin typeface="Calibri" panose="020F0502020204030204" pitchFamily="34" charset="0"/>
              <a:ea typeface="DengXian" panose="02010600030101010101" pitchFamily="2" charset="-122"/>
              <a:cs typeface="Arial" panose="020B0604020202020204" pitchFamily="34" charset="0"/>
            </a:endParaRPr>
          </a:p>
          <a:p>
            <a:pPr fontAlgn="base"/>
            <a:r>
              <a:rPr lang="en-GB" sz="1800" kern="0" dirty="0">
                <a:effectLst/>
                <a:latin typeface="Calibri" panose="020F0502020204030204" pitchFamily="34" charset="0"/>
                <a:ea typeface="Times New Roman" panose="02020603050405020304" pitchFamily="18" charset="0"/>
                <a:cs typeface="Calibri" panose="020F0502020204030204" pitchFamily="34" charset="0"/>
              </a:rPr>
              <a:t>[The teacher asks if they’ve reached a conclusion] </a:t>
            </a:r>
            <a:r>
              <a:rPr lang="en-US" sz="1800" kern="0" dirty="0">
                <a:effectLst/>
                <a:latin typeface="Calibri" panose="020F0502020204030204" pitchFamily="34" charset="0"/>
                <a:ea typeface="Times New Roman" panose="02020603050405020304" pitchFamily="18" charset="0"/>
                <a:cs typeface="Calibri" panose="020F0502020204030204" pitchFamily="34" charset="0"/>
              </a:rPr>
              <a:t> </a:t>
            </a:r>
            <a:endParaRPr lang="en-GB" sz="1800" kern="100" dirty="0">
              <a:effectLst/>
              <a:latin typeface="Calibri" panose="020F0502020204030204" pitchFamily="34" charset="0"/>
              <a:ea typeface="DengXian" panose="02010600030101010101" pitchFamily="2" charset="-122"/>
              <a:cs typeface="Arial" panose="020B0604020202020204" pitchFamily="34" charset="0"/>
            </a:endParaRPr>
          </a:p>
          <a:p>
            <a:pPr fontAlgn="base"/>
            <a:r>
              <a:rPr lang="en-GB" sz="1800" i="1" kern="0" dirty="0">
                <a:effectLst/>
                <a:latin typeface="Calibri" panose="020F0502020204030204" pitchFamily="34" charset="0"/>
                <a:ea typeface="Times New Roman" panose="02020603050405020304" pitchFamily="18" charset="0"/>
                <a:cs typeface="Calibri" panose="020F0502020204030204" pitchFamily="34" charset="0"/>
              </a:rPr>
              <a:t>Maeve: We think the answer is that </a:t>
            </a:r>
            <a:r>
              <a:rPr lang="en-GB" sz="1800" i="1" kern="0" dirty="0" err="1">
                <a:effectLst/>
                <a:latin typeface="Calibri" panose="020F0502020204030204" pitchFamily="34" charset="0"/>
                <a:ea typeface="Times New Roman" panose="02020603050405020304" pitchFamily="18" charset="0"/>
                <a:cs typeface="Calibri" panose="020F0502020204030204" pitchFamily="34" charset="0"/>
              </a:rPr>
              <a:t>Boyen</a:t>
            </a:r>
            <a:r>
              <a:rPr lang="en-GB" sz="1800" i="1" kern="0" dirty="0">
                <a:effectLst/>
                <a:latin typeface="Calibri" panose="020F0502020204030204" pitchFamily="34" charset="0"/>
                <a:ea typeface="Times New Roman" panose="02020603050405020304" pitchFamily="18" charset="0"/>
                <a:cs typeface="Calibri" panose="020F0502020204030204" pitchFamily="34" charset="0"/>
              </a:rPr>
              <a:t> Slat did the most, because unlike Greta Thunberg and David Attenborough and Leonardo DiCaprio, he set up a foundation that collected quite a lot of litter from the ocean, we think that the actual change in, like, helping the climate is more important than just spreading awareness.</a:t>
            </a:r>
            <a:r>
              <a:rPr lang="en-US" sz="1800" kern="0" dirty="0">
                <a:effectLst/>
                <a:latin typeface="Calibri" panose="020F0502020204030204" pitchFamily="34" charset="0"/>
                <a:ea typeface="Times New Roman" panose="02020603050405020304" pitchFamily="18" charset="0"/>
                <a:cs typeface="Calibri" panose="020F0502020204030204" pitchFamily="34" charset="0"/>
              </a:rPr>
              <a:t> </a:t>
            </a:r>
          </a:p>
          <a:p>
            <a:pPr fontAlgn="base"/>
            <a:r>
              <a:rPr lang="en-US" kern="0" dirty="0">
                <a:latin typeface="Calibri" panose="020F0502020204030204" pitchFamily="34" charset="0"/>
                <a:ea typeface="DengXian" panose="02010600030101010101" pitchFamily="2" charset="-122"/>
                <a:cs typeface="Calibri" panose="020F0502020204030204" pitchFamily="34" charset="0"/>
              </a:rPr>
              <a:t>[</a:t>
            </a:r>
            <a:r>
              <a:rPr lang="en-US" kern="0" dirty="0">
                <a:solidFill>
                  <a:srgbClr val="FF0000"/>
                </a:solidFill>
                <a:latin typeface="Calibri" panose="020F0502020204030204" pitchFamily="34" charset="0"/>
                <a:ea typeface="DengXian" panose="02010600030101010101" pitchFamily="2" charset="-122"/>
                <a:cs typeface="Calibri" panose="020F0502020204030204" pitchFamily="34" charset="0"/>
              </a:rPr>
              <a:t>Sustained Dialogic</a:t>
            </a:r>
            <a:r>
              <a:rPr lang="en-US" kern="0" dirty="0">
                <a:latin typeface="Calibri" panose="020F0502020204030204" pitchFamily="34" charset="0"/>
                <a:ea typeface="DengXian" panose="02010600030101010101" pitchFamily="2" charset="-122"/>
                <a:cs typeface="Calibri" panose="020F0502020204030204" pitchFamily="34" charset="0"/>
              </a:rPr>
              <a:t>]</a:t>
            </a:r>
            <a:endParaRPr lang="en-GB" sz="1800" kern="100" dirty="0">
              <a:effectLst/>
              <a:latin typeface="Calibri" panose="020F0502020204030204" pitchFamily="34" charset="0"/>
              <a:ea typeface="DengXian" panose="02010600030101010101" pitchFamily="2" charset="-122"/>
              <a:cs typeface="Arial" panose="020B0604020202020204" pitchFamily="34" charset="0"/>
            </a:endParaRPr>
          </a:p>
          <a:p>
            <a:endParaRPr lang="en-US" sz="2400" dirty="0">
              <a:cs typeface="Calibri"/>
            </a:endParaRPr>
          </a:p>
          <a:p>
            <a:endParaRPr lang="en-US" dirty="0">
              <a:cs typeface="Calibri"/>
            </a:endParaRPr>
          </a:p>
        </p:txBody>
      </p:sp>
      <p:sp>
        <p:nvSpPr>
          <p:cNvPr id="3" name="TextBox 2">
            <a:extLst>
              <a:ext uri="{FF2B5EF4-FFF2-40B4-BE49-F238E27FC236}">
                <a16:creationId xmlns:a16="http://schemas.microsoft.com/office/drawing/2014/main" id="{C1E4F69E-E0FC-8B1A-5DBB-D45BB7342A58}"/>
              </a:ext>
            </a:extLst>
          </p:cNvPr>
          <p:cNvSpPr txBox="1"/>
          <p:nvPr/>
        </p:nvSpPr>
        <p:spPr>
          <a:xfrm>
            <a:off x="2304596" y="66525"/>
            <a:ext cx="8710245" cy="4770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500" dirty="0">
                <a:cs typeface="Calibri"/>
              </a:rPr>
              <a:t> Is this evidence of critical digital literacy in action?</a:t>
            </a:r>
          </a:p>
        </p:txBody>
      </p:sp>
      <p:grpSp>
        <p:nvGrpSpPr>
          <p:cNvPr id="4" name="Group 3">
            <a:extLst>
              <a:ext uri="{FF2B5EF4-FFF2-40B4-BE49-F238E27FC236}">
                <a16:creationId xmlns:a16="http://schemas.microsoft.com/office/drawing/2014/main" id="{36E0E8D3-3C3E-14B7-4995-682303A159E4}"/>
              </a:ext>
            </a:extLst>
          </p:cNvPr>
          <p:cNvGrpSpPr/>
          <p:nvPr/>
        </p:nvGrpSpPr>
        <p:grpSpPr>
          <a:xfrm>
            <a:off x="9995337" y="658568"/>
            <a:ext cx="2039008" cy="1324303"/>
            <a:chOff x="7601181" y="3110860"/>
            <a:chExt cx="2029889" cy="1363793"/>
          </a:xfrm>
        </p:grpSpPr>
        <p:pic>
          <p:nvPicPr>
            <p:cNvPr id="5" name="Picture 4" descr="A lizard on a green background&#10;&#10;Description automatically generated">
              <a:extLst>
                <a:ext uri="{FF2B5EF4-FFF2-40B4-BE49-F238E27FC236}">
                  <a16:creationId xmlns:a16="http://schemas.microsoft.com/office/drawing/2014/main" id="{22784418-FB40-7DEB-2706-D20DAB20BE47}"/>
                </a:ext>
              </a:extLst>
            </p:cNvPr>
            <p:cNvPicPr>
              <a:picLocks noChangeAspect="1"/>
            </p:cNvPicPr>
            <p:nvPr/>
          </p:nvPicPr>
          <p:blipFill>
            <a:blip r:embed="rId2"/>
            <a:stretch>
              <a:fillRect/>
            </a:stretch>
          </p:blipFill>
          <p:spPr>
            <a:xfrm>
              <a:off x="7601181" y="3110860"/>
              <a:ext cx="999420" cy="1363792"/>
            </a:xfrm>
            <a:prstGeom prst="rect">
              <a:avLst/>
            </a:prstGeom>
          </p:spPr>
        </p:pic>
        <p:pic>
          <p:nvPicPr>
            <p:cNvPr id="6" name="Picture 5" descr="A painting of a person wearing a hat&#10;&#10;Description automatically generated">
              <a:extLst>
                <a:ext uri="{FF2B5EF4-FFF2-40B4-BE49-F238E27FC236}">
                  <a16:creationId xmlns:a16="http://schemas.microsoft.com/office/drawing/2014/main" id="{7D438112-41F1-D536-E896-AD0488D81B14}"/>
                </a:ext>
              </a:extLst>
            </p:cNvPr>
            <p:cNvPicPr>
              <a:picLocks noChangeAspect="1"/>
            </p:cNvPicPr>
            <p:nvPr/>
          </p:nvPicPr>
          <p:blipFill>
            <a:blip r:embed="rId3"/>
            <a:stretch>
              <a:fillRect/>
            </a:stretch>
          </p:blipFill>
          <p:spPr>
            <a:xfrm>
              <a:off x="8600601" y="3110861"/>
              <a:ext cx="1030469" cy="1363792"/>
            </a:xfrm>
            <a:prstGeom prst="rect">
              <a:avLst/>
            </a:prstGeom>
          </p:spPr>
        </p:pic>
      </p:grpSp>
    </p:spTree>
    <p:extLst>
      <p:ext uri="{BB962C8B-B14F-4D97-AF65-F5344CB8AC3E}">
        <p14:creationId xmlns:p14="http://schemas.microsoft.com/office/powerpoint/2010/main" val="8002871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6787904-FEC5-EAB6-3441-3E8EF625EC85}"/>
              </a:ext>
            </a:extLst>
          </p:cNvPr>
          <p:cNvSpPr txBox="1"/>
          <p:nvPr/>
        </p:nvSpPr>
        <p:spPr>
          <a:xfrm>
            <a:off x="210671" y="1039906"/>
            <a:ext cx="11689976"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b="1">
              <a:latin typeface="Calibri Light"/>
              <a:cs typeface="Calibri Light"/>
            </a:endParaRPr>
          </a:p>
          <a:p>
            <a:endParaRPr lang="en-US">
              <a:cs typeface="Calibri" panose="020F0502020204030204"/>
            </a:endParaRPr>
          </a:p>
        </p:txBody>
      </p:sp>
      <p:sp>
        <p:nvSpPr>
          <p:cNvPr id="8" name="TextBox 7">
            <a:extLst>
              <a:ext uri="{FF2B5EF4-FFF2-40B4-BE49-F238E27FC236}">
                <a16:creationId xmlns:a16="http://schemas.microsoft.com/office/drawing/2014/main" id="{BB75B470-C04B-59DF-A75C-5AECE0F906E9}"/>
              </a:ext>
            </a:extLst>
          </p:cNvPr>
          <p:cNvSpPr txBox="1"/>
          <p:nvPr/>
        </p:nvSpPr>
        <p:spPr>
          <a:xfrm>
            <a:off x="157655" y="808679"/>
            <a:ext cx="10463628" cy="57246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fontAlgn="base"/>
            <a:r>
              <a:rPr lang="en-GB" sz="1800" b="1"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Science research question: ‘Who has had the most impact on attempting to prevent climate change?’</a:t>
            </a:r>
            <a:endParaRPr lang="en-GB" sz="1800" kern="100" dirty="0">
              <a:effectLst/>
              <a:latin typeface="Calibri" panose="020F0502020204030204" pitchFamily="34" charset="0"/>
              <a:ea typeface="DengXian" panose="02010600030101010101" pitchFamily="2" charset="-122"/>
              <a:cs typeface="Arial" panose="020B0604020202020204" pitchFamily="34" charset="0"/>
            </a:endParaRPr>
          </a:p>
          <a:p>
            <a:pPr fontAlgn="base"/>
            <a:endParaRPr lang="en-US" sz="1800" kern="0" dirty="0">
              <a:effectLst/>
              <a:latin typeface="Calibri" panose="020F0502020204030204" pitchFamily="34" charset="0"/>
              <a:ea typeface="Times New Roman" panose="02020603050405020304" pitchFamily="18" charset="0"/>
              <a:cs typeface="Calibri" panose="020F0502020204030204" pitchFamily="34" charset="0"/>
            </a:endParaRPr>
          </a:p>
          <a:p>
            <a:pPr fontAlgn="base"/>
            <a:endParaRPr lang="en-US" kern="0" dirty="0">
              <a:latin typeface="Calibri" panose="020F0502020204030204" pitchFamily="34" charset="0"/>
              <a:ea typeface="Times New Roman" panose="02020603050405020304" pitchFamily="18" charset="0"/>
              <a:cs typeface="Calibri" panose="020F0502020204030204" pitchFamily="34" charset="0"/>
            </a:endParaRPr>
          </a:p>
          <a:p>
            <a:pPr fontAlgn="base"/>
            <a:r>
              <a:rPr lang="en-US" b="1" kern="0" dirty="0">
                <a:solidFill>
                  <a:srgbClr val="FF0000"/>
                </a:solidFill>
                <a:latin typeface="Calibri" panose="020F0502020204030204" pitchFamily="34" charset="0"/>
                <a:ea typeface="DengXian" panose="02010600030101010101" pitchFamily="2" charset="-122"/>
                <a:cs typeface="Calibri" panose="020F0502020204030204" pitchFamily="34" charset="0"/>
              </a:rPr>
              <a:t>Sustained Dialogic</a:t>
            </a:r>
            <a:endParaRPr lang="en-GB" sz="1800" b="1" kern="100" dirty="0">
              <a:effectLst/>
              <a:latin typeface="Calibri" panose="020F0502020204030204" pitchFamily="34" charset="0"/>
              <a:ea typeface="DengXian" panose="02010600030101010101" pitchFamily="2" charset="-122"/>
              <a:cs typeface="Arial" panose="020B0604020202020204" pitchFamily="34" charset="0"/>
            </a:endParaRPr>
          </a:p>
          <a:p>
            <a:pPr fontAlgn="base"/>
            <a:endParaRPr lang="en-US" sz="1800" kern="0" dirty="0">
              <a:effectLst/>
              <a:latin typeface="Calibri" panose="020F0502020204030204" pitchFamily="34" charset="0"/>
              <a:ea typeface="Times New Roman" panose="02020603050405020304" pitchFamily="18" charset="0"/>
              <a:cs typeface="Calibri" panose="020F0502020204030204" pitchFamily="34" charset="0"/>
            </a:endParaRPr>
          </a:p>
          <a:p>
            <a:pPr fontAlgn="base"/>
            <a:r>
              <a:rPr lang="en-GB" sz="1800" i="1" kern="0" dirty="0">
                <a:effectLst/>
                <a:latin typeface="Calibri" panose="020F0502020204030204" pitchFamily="34" charset="0"/>
                <a:ea typeface="Times New Roman" panose="02020603050405020304" pitchFamily="18" charset="0"/>
                <a:cs typeface="Calibri" panose="020F0502020204030204" pitchFamily="34" charset="0"/>
              </a:rPr>
              <a:t>Maeve: We think the answer is that </a:t>
            </a:r>
            <a:r>
              <a:rPr lang="en-GB" sz="1800" i="1" kern="0" dirty="0" err="1">
                <a:effectLst/>
                <a:latin typeface="Calibri" panose="020F0502020204030204" pitchFamily="34" charset="0"/>
                <a:ea typeface="Times New Roman" panose="02020603050405020304" pitchFamily="18" charset="0"/>
                <a:cs typeface="Calibri" panose="020F0502020204030204" pitchFamily="34" charset="0"/>
              </a:rPr>
              <a:t>Boyen</a:t>
            </a:r>
            <a:r>
              <a:rPr lang="en-GB" sz="1800" i="1" kern="0" dirty="0">
                <a:effectLst/>
                <a:latin typeface="Calibri" panose="020F0502020204030204" pitchFamily="34" charset="0"/>
                <a:ea typeface="Times New Roman" panose="02020603050405020304" pitchFamily="18" charset="0"/>
                <a:cs typeface="Calibri" panose="020F0502020204030204" pitchFamily="34" charset="0"/>
              </a:rPr>
              <a:t> Slat did the most, because unlike Greta Thunberg and David Attenborough and Leonardo DiCaprio, he set up a foundation that collected quite a lot of litter from the ocean, we think that the actual change in, like, helping the climate is more important than just spreading awareness.</a:t>
            </a:r>
            <a:r>
              <a:rPr lang="en-US" sz="1800" kern="0" dirty="0">
                <a:effectLst/>
                <a:latin typeface="Calibri" panose="020F0502020204030204" pitchFamily="34" charset="0"/>
                <a:ea typeface="Times New Roman" panose="02020603050405020304" pitchFamily="18" charset="0"/>
                <a:cs typeface="Calibri" panose="020F0502020204030204" pitchFamily="34" charset="0"/>
              </a:rPr>
              <a:t> </a:t>
            </a:r>
          </a:p>
          <a:p>
            <a:pPr fontAlgn="base"/>
            <a:endParaRPr lang="en-US" sz="1800" kern="0" dirty="0">
              <a:effectLst/>
              <a:latin typeface="Calibri" panose="020F0502020204030204" pitchFamily="34" charset="0"/>
              <a:ea typeface="DengXian" panose="02010600030101010101" pitchFamily="2" charset="-122"/>
              <a:cs typeface="Calibri" panose="020F0502020204030204" pitchFamily="34" charset="0"/>
            </a:endParaRPr>
          </a:p>
          <a:p>
            <a:pPr fontAlgn="base"/>
            <a:endParaRPr lang="en-US" kern="0" dirty="0">
              <a:latin typeface="Calibri" panose="020F0502020204030204" pitchFamily="34" charset="0"/>
              <a:ea typeface="DengXian" panose="02010600030101010101" pitchFamily="2" charset="-122"/>
              <a:cs typeface="Calibri" panose="020F0502020204030204" pitchFamily="34" charset="0"/>
            </a:endParaRPr>
          </a:p>
          <a:p>
            <a:pPr fontAlgn="base"/>
            <a:r>
              <a:rPr lang="en-GB" sz="1800" b="1" kern="100" dirty="0">
                <a:solidFill>
                  <a:srgbClr val="FF0000"/>
                </a:solidFill>
                <a:effectLst/>
                <a:latin typeface="Calibri" panose="020F0502020204030204" pitchFamily="34" charset="0"/>
                <a:ea typeface="DengXian" panose="02010600030101010101" pitchFamily="2" charset="-122"/>
                <a:cs typeface="Arial" panose="020B0604020202020204" pitchFamily="34" charset="0"/>
              </a:rPr>
              <a:t>Sustained Dialogic: </a:t>
            </a:r>
          </a:p>
          <a:p>
            <a:pPr fontAlgn="base"/>
            <a:endParaRPr lang="en-GB" b="1" kern="100" dirty="0">
              <a:solidFill>
                <a:srgbClr val="040C28"/>
              </a:solidFill>
              <a:latin typeface="Calibri" panose="020F0502020204030204" pitchFamily="34" charset="0"/>
              <a:ea typeface="DengXian" panose="02010600030101010101" pitchFamily="2" charset="-122"/>
              <a:cs typeface="Arial" panose="020B0604020202020204" pitchFamily="34" charset="0"/>
            </a:endParaRPr>
          </a:p>
          <a:p>
            <a:pPr marL="285750" indent="-285750" fontAlgn="base">
              <a:buFont typeface="Arial" panose="020B0604020202020204" pitchFamily="34" charset="0"/>
              <a:buChar char="•"/>
            </a:pPr>
            <a:r>
              <a:rPr lang="en-GB" sz="1800" kern="100" dirty="0">
                <a:solidFill>
                  <a:srgbClr val="040C28"/>
                </a:solidFill>
                <a:ea typeface="DengXian" panose="02010600030101010101" pitchFamily="2" charset="-122"/>
                <a:cs typeface="Calibri" panose="020F0502020204030204" pitchFamily="34" charset="0"/>
              </a:rPr>
              <a:t>Evidence of c</a:t>
            </a:r>
            <a:r>
              <a:rPr lang="en-GB" sz="1800" kern="100" dirty="0">
                <a:effectLst/>
                <a:ea typeface="DengXian" panose="02010600030101010101" pitchFamily="2" charset="-122"/>
                <a:cs typeface="Calibri" panose="020F0502020204030204" pitchFamily="34" charset="0"/>
              </a:rPr>
              <a:t>ollaborative argumentation (as in </a:t>
            </a:r>
            <a:r>
              <a:rPr lang="en-GB" sz="1800" kern="100" dirty="0">
                <a:ea typeface="DengXian" panose="02010600030101010101" pitchFamily="2" charset="-122"/>
                <a:cs typeface="Calibri" panose="020F0502020204030204" pitchFamily="34" charset="0"/>
              </a:rPr>
              <a:t>Neil </a:t>
            </a:r>
            <a:r>
              <a:rPr lang="en-GB" sz="1800" kern="100" dirty="0">
                <a:effectLst/>
                <a:ea typeface="DengXian" panose="02010600030101010101" pitchFamily="2" charset="-122"/>
                <a:cs typeface="Calibri" panose="020F0502020204030204" pitchFamily="34" charset="0"/>
              </a:rPr>
              <a:t>Mercer’s </a:t>
            </a:r>
            <a:r>
              <a:rPr lang="en-GB" sz="1800" i="1" kern="100" dirty="0">
                <a:effectLst/>
                <a:ea typeface="DengXian" panose="02010600030101010101" pitchFamily="2" charset="-122"/>
                <a:cs typeface="Calibri" panose="020F0502020204030204" pitchFamily="34" charset="0"/>
              </a:rPr>
              <a:t>Thinking Together </a:t>
            </a:r>
            <a:r>
              <a:rPr lang="en-GB" sz="1800" kern="100" dirty="0">
                <a:effectLst/>
                <a:ea typeface="DengXian" panose="02010600030101010101" pitchFamily="2" charset="-122"/>
                <a:cs typeface="Calibri" panose="020F0502020204030204" pitchFamily="34" charset="0"/>
              </a:rPr>
              <a:t>project); </a:t>
            </a:r>
          </a:p>
          <a:p>
            <a:pPr fontAlgn="base"/>
            <a:endParaRPr lang="en-GB" sz="1800" kern="100" dirty="0">
              <a:effectLst/>
              <a:ea typeface="DengXian" panose="02010600030101010101" pitchFamily="2" charset="-122"/>
              <a:cs typeface="Calibri" panose="020F0502020204030204" pitchFamily="34" charset="0"/>
            </a:endParaRPr>
          </a:p>
          <a:p>
            <a:pPr marL="285750" indent="-285750" fontAlgn="base">
              <a:buFont typeface="Arial" panose="020B0604020202020204" pitchFamily="34" charset="0"/>
              <a:buChar char="•"/>
            </a:pPr>
            <a:r>
              <a:rPr lang="en-GB" kern="100" dirty="0">
                <a:ea typeface="DengXian" panose="02010600030101010101" pitchFamily="2" charset="-122"/>
                <a:cs typeface="Calibri" panose="020F0502020204030204" pitchFamily="34" charset="0"/>
              </a:rPr>
              <a:t>Evidence of c</a:t>
            </a:r>
            <a:r>
              <a:rPr lang="en-GB" sz="1800" kern="100" dirty="0">
                <a:effectLst/>
                <a:ea typeface="DengXian" panose="02010600030101010101" pitchFamily="2" charset="-122"/>
                <a:cs typeface="Calibri" panose="020F0502020204030204" pitchFamily="34" charset="0"/>
              </a:rPr>
              <a:t>ollaborative questioning of ideology (as in Bakhtin (2013</a:t>
            </a:r>
            <a:r>
              <a:rPr lang="en-GB" sz="1800" i="1" kern="100" dirty="0">
                <a:effectLst/>
                <a:ea typeface="DengXian" panose="02010600030101010101" pitchFamily="2" charset="-122"/>
                <a:cs typeface="Calibri" panose="020F0502020204030204" pitchFamily="34" charset="0"/>
              </a:rPr>
              <a:t>):”</a:t>
            </a:r>
            <a:r>
              <a:rPr lang="en-GB" sz="1800" b="0" i="1" dirty="0">
                <a:solidFill>
                  <a:srgbClr val="333333"/>
                </a:solidFill>
                <a:effectLst/>
              </a:rPr>
              <a:t>Truth is not born, nor is it to be found inside the head of an individual person: it is born between people collectively searching for truth, in the process of their dialogic interaction</a:t>
            </a:r>
            <a:r>
              <a:rPr lang="en-GB" sz="1800" b="0" i="0" dirty="0">
                <a:solidFill>
                  <a:srgbClr val="333333"/>
                </a:solidFill>
                <a:effectLst/>
              </a:rPr>
              <a:t>’</a:t>
            </a:r>
            <a:r>
              <a:rPr lang="en-GB" sz="1800" b="0" i="0" kern="100" dirty="0">
                <a:solidFill>
                  <a:srgbClr val="333333"/>
                </a:solidFill>
                <a:ea typeface="DengXian" panose="02010600030101010101" pitchFamily="2" charset="-122"/>
                <a:cs typeface="Calibri" panose="020F0502020204030204" pitchFamily="34" charset="0"/>
              </a:rPr>
              <a:t>. Truth is </a:t>
            </a:r>
            <a:r>
              <a:rPr lang="en-GB" sz="1800" b="0" i="1" kern="100" dirty="0" err="1">
                <a:solidFill>
                  <a:srgbClr val="333333"/>
                </a:solidFill>
                <a:ea typeface="DengXian" panose="02010600030101010101" pitchFamily="2" charset="-122"/>
                <a:cs typeface="Calibri" panose="020F0502020204030204" pitchFamily="34" charset="0"/>
              </a:rPr>
              <a:t>unfinali</a:t>
            </a:r>
            <a:r>
              <a:rPr lang="en-GB" sz="1800" i="1" kern="100" dirty="0" err="1">
                <a:solidFill>
                  <a:srgbClr val="333333"/>
                </a:solidFill>
                <a:ea typeface="DengXian" panose="02010600030101010101" pitchFamily="2" charset="-122"/>
                <a:cs typeface="Calibri" panose="020F0502020204030204" pitchFamily="34" charset="0"/>
              </a:rPr>
              <a:t>zble</a:t>
            </a:r>
            <a:r>
              <a:rPr lang="en-GB" kern="100" dirty="0">
                <a:solidFill>
                  <a:srgbClr val="333333"/>
                </a:solidFill>
                <a:ea typeface="DengXian" panose="02010600030101010101" pitchFamily="2" charset="-122"/>
                <a:cs typeface="Calibri" panose="020F0502020204030204" pitchFamily="34" charset="0"/>
              </a:rPr>
              <a:t>”.</a:t>
            </a:r>
            <a:endParaRPr lang="en-GB" sz="1800" kern="100" dirty="0">
              <a:effectLst/>
              <a:ea typeface="DengXian" panose="02010600030101010101" pitchFamily="2" charset="-122"/>
              <a:cs typeface="Arial" panose="020B0604020202020204" pitchFamily="34" charset="0"/>
            </a:endParaRPr>
          </a:p>
          <a:p>
            <a:pPr fontAlgn="base"/>
            <a:endParaRPr lang="en-GB" sz="1800" kern="100" dirty="0">
              <a:effectLst/>
              <a:latin typeface="Calibri" panose="020F0502020204030204" pitchFamily="34" charset="0"/>
              <a:ea typeface="DengXian" panose="02010600030101010101" pitchFamily="2" charset="-122"/>
              <a:cs typeface="Arial" panose="020B0604020202020204" pitchFamily="34" charset="0"/>
            </a:endParaRPr>
          </a:p>
          <a:p>
            <a:endParaRPr lang="en-US" sz="2400" dirty="0">
              <a:cs typeface="Calibri"/>
            </a:endParaRPr>
          </a:p>
          <a:p>
            <a:endParaRPr lang="en-US" dirty="0">
              <a:cs typeface="Calibri"/>
            </a:endParaRPr>
          </a:p>
        </p:txBody>
      </p:sp>
      <p:sp>
        <p:nvSpPr>
          <p:cNvPr id="3" name="TextBox 2">
            <a:extLst>
              <a:ext uri="{FF2B5EF4-FFF2-40B4-BE49-F238E27FC236}">
                <a16:creationId xmlns:a16="http://schemas.microsoft.com/office/drawing/2014/main" id="{C1E4F69E-E0FC-8B1A-5DBB-D45BB7342A58}"/>
              </a:ext>
            </a:extLst>
          </p:cNvPr>
          <p:cNvSpPr txBox="1"/>
          <p:nvPr/>
        </p:nvSpPr>
        <p:spPr>
          <a:xfrm>
            <a:off x="2304596" y="66525"/>
            <a:ext cx="8710245" cy="4770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500" dirty="0">
                <a:cs typeface="Calibri"/>
              </a:rPr>
              <a:t> Is this evidence of critical digital literacy in action?</a:t>
            </a:r>
          </a:p>
        </p:txBody>
      </p:sp>
      <p:grpSp>
        <p:nvGrpSpPr>
          <p:cNvPr id="4" name="Group 3">
            <a:extLst>
              <a:ext uri="{FF2B5EF4-FFF2-40B4-BE49-F238E27FC236}">
                <a16:creationId xmlns:a16="http://schemas.microsoft.com/office/drawing/2014/main" id="{36E0E8D3-3C3E-14B7-4995-682303A159E4}"/>
              </a:ext>
            </a:extLst>
          </p:cNvPr>
          <p:cNvGrpSpPr/>
          <p:nvPr/>
        </p:nvGrpSpPr>
        <p:grpSpPr>
          <a:xfrm>
            <a:off x="9995337" y="658568"/>
            <a:ext cx="2039008" cy="1324303"/>
            <a:chOff x="7601181" y="3110860"/>
            <a:chExt cx="2029889" cy="1363793"/>
          </a:xfrm>
        </p:grpSpPr>
        <p:pic>
          <p:nvPicPr>
            <p:cNvPr id="5" name="Picture 4" descr="A lizard on a green background&#10;&#10;Description automatically generated">
              <a:extLst>
                <a:ext uri="{FF2B5EF4-FFF2-40B4-BE49-F238E27FC236}">
                  <a16:creationId xmlns:a16="http://schemas.microsoft.com/office/drawing/2014/main" id="{22784418-FB40-7DEB-2706-D20DAB20BE47}"/>
                </a:ext>
              </a:extLst>
            </p:cNvPr>
            <p:cNvPicPr>
              <a:picLocks noChangeAspect="1"/>
            </p:cNvPicPr>
            <p:nvPr/>
          </p:nvPicPr>
          <p:blipFill>
            <a:blip r:embed="rId2"/>
            <a:stretch>
              <a:fillRect/>
            </a:stretch>
          </p:blipFill>
          <p:spPr>
            <a:xfrm>
              <a:off x="7601181" y="3110860"/>
              <a:ext cx="999420" cy="1363792"/>
            </a:xfrm>
            <a:prstGeom prst="rect">
              <a:avLst/>
            </a:prstGeom>
          </p:spPr>
        </p:pic>
        <p:pic>
          <p:nvPicPr>
            <p:cNvPr id="6" name="Picture 5" descr="A painting of a person wearing a hat&#10;&#10;Description automatically generated">
              <a:extLst>
                <a:ext uri="{FF2B5EF4-FFF2-40B4-BE49-F238E27FC236}">
                  <a16:creationId xmlns:a16="http://schemas.microsoft.com/office/drawing/2014/main" id="{7D438112-41F1-D536-E896-AD0488D81B14}"/>
                </a:ext>
              </a:extLst>
            </p:cNvPr>
            <p:cNvPicPr>
              <a:picLocks noChangeAspect="1"/>
            </p:cNvPicPr>
            <p:nvPr/>
          </p:nvPicPr>
          <p:blipFill>
            <a:blip r:embed="rId3"/>
            <a:stretch>
              <a:fillRect/>
            </a:stretch>
          </p:blipFill>
          <p:spPr>
            <a:xfrm>
              <a:off x="8600601" y="3110861"/>
              <a:ext cx="1030469" cy="1363792"/>
            </a:xfrm>
            <a:prstGeom prst="rect">
              <a:avLst/>
            </a:prstGeom>
          </p:spPr>
        </p:pic>
      </p:grpSp>
    </p:spTree>
    <p:extLst>
      <p:ext uri="{BB962C8B-B14F-4D97-AF65-F5344CB8AC3E}">
        <p14:creationId xmlns:p14="http://schemas.microsoft.com/office/powerpoint/2010/main" val="4767008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718A1-78A3-7B4B-9272-87F4ADB249BA}"/>
              </a:ext>
            </a:extLst>
          </p:cNvPr>
          <p:cNvSpPr>
            <a:spLocks noGrp="1"/>
          </p:cNvSpPr>
          <p:nvPr>
            <p:ph type="title"/>
          </p:nvPr>
        </p:nvSpPr>
        <p:spPr>
          <a:xfrm>
            <a:off x="894765" y="1019503"/>
            <a:ext cx="6294311" cy="4939970"/>
          </a:xfrm>
        </p:spPr>
        <p:txBody>
          <a:bodyPr>
            <a:normAutofit fontScale="90000"/>
          </a:bodyPr>
          <a:lstStyle/>
          <a:p>
            <a:r>
              <a:rPr lang="en-US" sz="2400" b="1" dirty="0">
                <a:latin typeface="Calibri"/>
                <a:cs typeface="Times New Roman"/>
              </a:rPr>
              <a:t>Three ways of looking at Critical Digital Literacy:</a:t>
            </a:r>
            <a:br>
              <a:rPr lang="en-US" sz="2400" dirty="0">
                <a:latin typeface="Calibri"/>
                <a:cs typeface="Times New Roman"/>
              </a:rPr>
            </a:br>
            <a:br>
              <a:rPr lang="en-US" sz="2400" dirty="0">
                <a:latin typeface="Calibri"/>
                <a:cs typeface="Times New Roman"/>
              </a:rPr>
            </a:br>
            <a:r>
              <a:rPr lang="en-US" sz="2400" dirty="0">
                <a:solidFill>
                  <a:schemeClr val="bg1">
                    <a:lumMod val="50000"/>
                  </a:schemeClr>
                </a:solidFill>
                <a:latin typeface="Calibri"/>
                <a:cs typeface="Times New Roman"/>
              </a:rPr>
              <a:t>1.   What can we learn about CDL from observing and listening to </a:t>
            </a:r>
            <a:r>
              <a:rPr lang="en-US" sz="2400" b="1" dirty="0">
                <a:solidFill>
                  <a:schemeClr val="bg1">
                    <a:lumMod val="50000"/>
                  </a:schemeClr>
                </a:solidFill>
                <a:latin typeface="Calibri"/>
                <a:cs typeface="Times New Roman"/>
              </a:rPr>
              <a:t>young children’s internet searching</a:t>
            </a:r>
            <a:r>
              <a:rPr lang="en-US" sz="2400" dirty="0">
                <a:solidFill>
                  <a:schemeClr val="bg1">
                    <a:lumMod val="50000"/>
                  </a:schemeClr>
                </a:solidFill>
                <a:latin typeface="Calibri"/>
                <a:cs typeface="Times New Roman"/>
              </a:rPr>
              <a:t>?</a:t>
            </a:r>
            <a:br>
              <a:rPr lang="en-US" sz="2400" dirty="0">
                <a:solidFill>
                  <a:schemeClr val="bg1">
                    <a:lumMod val="50000"/>
                  </a:schemeClr>
                </a:solidFill>
                <a:latin typeface="Calibri"/>
                <a:cs typeface="Times New Roman"/>
              </a:rPr>
            </a:br>
            <a:br>
              <a:rPr lang="en-US" sz="2400" dirty="0">
                <a:solidFill>
                  <a:schemeClr val="bg1">
                    <a:lumMod val="50000"/>
                  </a:schemeClr>
                </a:solidFill>
                <a:latin typeface="Calibri"/>
                <a:cs typeface="Times New Roman"/>
              </a:rPr>
            </a:br>
            <a:br>
              <a:rPr lang="en-US" sz="2400" dirty="0">
                <a:solidFill>
                  <a:schemeClr val="bg1">
                    <a:lumMod val="50000"/>
                  </a:schemeClr>
                </a:solidFill>
                <a:latin typeface="Calibri"/>
                <a:cs typeface="Times New Roman"/>
              </a:rPr>
            </a:br>
            <a:br>
              <a:rPr lang="en-US" sz="2400" dirty="0">
                <a:solidFill>
                  <a:schemeClr val="bg1">
                    <a:lumMod val="50000"/>
                  </a:schemeClr>
                </a:solidFill>
                <a:latin typeface="Calibri"/>
                <a:cs typeface="Times New Roman"/>
              </a:rPr>
            </a:br>
            <a:br>
              <a:rPr lang="en-US" sz="2400" dirty="0">
                <a:solidFill>
                  <a:schemeClr val="bg1">
                    <a:lumMod val="50000"/>
                  </a:schemeClr>
                </a:solidFill>
                <a:latin typeface="Calibri"/>
                <a:cs typeface="Times New Roman"/>
              </a:rPr>
            </a:br>
            <a:br>
              <a:rPr lang="en-US" sz="2400" dirty="0">
                <a:solidFill>
                  <a:schemeClr val="bg1">
                    <a:lumMod val="50000"/>
                  </a:schemeClr>
                </a:solidFill>
                <a:latin typeface="Calibri"/>
                <a:cs typeface="Times New Roman"/>
              </a:rPr>
            </a:br>
            <a:r>
              <a:rPr lang="en-US" sz="2400" dirty="0">
                <a:solidFill>
                  <a:schemeClr val="bg1">
                    <a:lumMod val="50000"/>
                  </a:schemeClr>
                </a:solidFill>
                <a:latin typeface="Calibri"/>
                <a:cs typeface="Times New Roman"/>
              </a:rPr>
              <a:t>2.   What can we learn about CDL from observing and listening to </a:t>
            </a:r>
            <a:r>
              <a:rPr lang="en-US" sz="2400" b="1" dirty="0">
                <a:solidFill>
                  <a:schemeClr val="bg1">
                    <a:lumMod val="50000"/>
                  </a:schemeClr>
                </a:solidFill>
                <a:latin typeface="Calibri"/>
                <a:cs typeface="Times New Roman"/>
              </a:rPr>
              <a:t>older students’ internet searching</a:t>
            </a:r>
            <a:r>
              <a:rPr lang="en-US" sz="2400" dirty="0">
                <a:solidFill>
                  <a:schemeClr val="bg1">
                    <a:lumMod val="50000"/>
                  </a:schemeClr>
                </a:solidFill>
                <a:latin typeface="Calibri"/>
                <a:cs typeface="Times New Roman"/>
              </a:rPr>
              <a:t>?</a:t>
            </a:r>
            <a:br>
              <a:rPr lang="en-US" sz="2400" dirty="0">
                <a:solidFill>
                  <a:schemeClr val="bg1">
                    <a:lumMod val="50000"/>
                  </a:schemeClr>
                </a:solidFill>
                <a:latin typeface="Calibri"/>
                <a:cs typeface="Times New Roman"/>
              </a:rPr>
            </a:br>
            <a:br>
              <a:rPr lang="en-US" sz="2400" dirty="0">
                <a:solidFill>
                  <a:schemeClr val="bg1">
                    <a:lumMod val="50000"/>
                  </a:schemeClr>
                </a:solidFill>
                <a:latin typeface="Calibri"/>
                <a:cs typeface="Times New Roman"/>
              </a:rPr>
            </a:br>
            <a:br>
              <a:rPr lang="en-US" sz="2400" dirty="0">
                <a:latin typeface="Calibri"/>
                <a:cs typeface="Times New Roman"/>
              </a:rPr>
            </a:br>
            <a:br>
              <a:rPr lang="en-US" sz="2400" dirty="0">
                <a:latin typeface="Calibri"/>
                <a:cs typeface="Times New Roman"/>
              </a:rPr>
            </a:br>
            <a:br>
              <a:rPr lang="en-US" sz="2400" dirty="0">
                <a:latin typeface="Calibri"/>
                <a:cs typeface="Times New Roman"/>
              </a:rPr>
            </a:br>
            <a:br>
              <a:rPr lang="en-US" sz="2400" dirty="0">
                <a:latin typeface="Calibri"/>
                <a:cs typeface="Times New Roman"/>
              </a:rPr>
            </a:br>
            <a:r>
              <a:rPr lang="en-US" sz="2400" dirty="0">
                <a:latin typeface="Calibri"/>
                <a:cs typeface="Times New Roman"/>
              </a:rPr>
              <a:t>3.   How do we reconsider CDL in the light of 		</a:t>
            </a:r>
            <a:r>
              <a:rPr lang="en-US" sz="2400" b="1" dirty="0">
                <a:latin typeface="Calibri"/>
                <a:cs typeface="Times New Roman"/>
              </a:rPr>
              <a:t>AI and ChatGPT</a:t>
            </a:r>
            <a:r>
              <a:rPr lang="en-US" sz="2400" dirty="0">
                <a:latin typeface="Calibri"/>
                <a:cs typeface="Times New Roman"/>
              </a:rPr>
              <a:t>?</a:t>
            </a:r>
            <a:br>
              <a:rPr lang="en-US" sz="2400" dirty="0">
                <a:latin typeface="Calibri"/>
                <a:cs typeface="Times New Roman"/>
              </a:rPr>
            </a:br>
            <a:br>
              <a:rPr lang="en-US" sz="2400" dirty="0">
                <a:latin typeface="Calibri"/>
                <a:cs typeface="Times New Roman"/>
              </a:rPr>
            </a:br>
            <a:endParaRPr lang="en-US" sz="2400" dirty="0">
              <a:latin typeface="Calibri"/>
              <a:cs typeface="Times New Roman"/>
            </a:endParaRPr>
          </a:p>
        </p:txBody>
      </p:sp>
      <p:pic>
        <p:nvPicPr>
          <p:cNvPr id="8" name="Picture 6" descr="Graphical user interface&#10;&#10;Description automatically generated">
            <a:extLst>
              <a:ext uri="{FF2B5EF4-FFF2-40B4-BE49-F238E27FC236}">
                <a16:creationId xmlns:a16="http://schemas.microsoft.com/office/drawing/2014/main" id="{E4750251-5DF2-BEC0-6255-278978C2F476}"/>
              </a:ext>
            </a:extLst>
          </p:cNvPr>
          <p:cNvPicPr>
            <a:picLocks noChangeAspect="1"/>
          </p:cNvPicPr>
          <p:nvPr/>
        </p:nvPicPr>
        <p:blipFill>
          <a:blip r:embed="rId2"/>
          <a:stretch>
            <a:fillRect/>
          </a:stretch>
        </p:blipFill>
        <p:spPr>
          <a:xfrm>
            <a:off x="7601181" y="1019503"/>
            <a:ext cx="1735036" cy="1363846"/>
          </a:xfrm>
          <a:prstGeom prst="rect">
            <a:avLst/>
          </a:prstGeom>
        </p:spPr>
      </p:pic>
      <p:grpSp>
        <p:nvGrpSpPr>
          <p:cNvPr id="13" name="Group 12">
            <a:extLst>
              <a:ext uri="{FF2B5EF4-FFF2-40B4-BE49-F238E27FC236}">
                <a16:creationId xmlns:a16="http://schemas.microsoft.com/office/drawing/2014/main" id="{591C20D9-76C4-CAAC-F6DC-D313335CE9C5}"/>
              </a:ext>
            </a:extLst>
          </p:cNvPr>
          <p:cNvGrpSpPr/>
          <p:nvPr/>
        </p:nvGrpSpPr>
        <p:grpSpPr>
          <a:xfrm>
            <a:off x="7601181" y="3110860"/>
            <a:ext cx="2029889" cy="1363793"/>
            <a:chOff x="7601181" y="3110860"/>
            <a:chExt cx="2029889" cy="1363793"/>
          </a:xfrm>
        </p:grpSpPr>
        <p:pic>
          <p:nvPicPr>
            <p:cNvPr id="10" name="Picture 9" descr="A lizard on a green background&#10;&#10;Description automatically generated">
              <a:extLst>
                <a:ext uri="{FF2B5EF4-FFF2-40B4-BE49-F238E27FC236}">
                  <a16:creationId xmlns:a16="http://schemas.microsoft.com/office/drawing/2014/main" id="{A7D23888-7D99-5997-B757-F2F7AD2540F6}"/>
                </a:ext>
              </a:extLst>
            </p:cNvPr>
            <p:cNvPicPr>
              <a:picLocks noChangeAspect="1"/>
            </p:cNvPicPr>
            <p:nvPr/>
          </p:nvPicPr>
          <p:blipFill>
            <a:blip r:embed="rId3"/>
            <a:stretch>
              <a:fillRect/>
            </a:stretch>
          </p:blipFill>
          <p:spPr>
            <a:xfrm>
              <a:off x="7601181" y="3110860"/>
              <a:ext cx="999420" cy="1363792"/>
            </a:xfrm>
            <a:prstGeom prst="rect">
              <a:avLst/>
            </a:prstGeom>
          </p:spPr>
        </p:pic>
        <p:pic>
          <p:nvPicPr>
            <p:cNvPr id="12" name="Picture 11" descr="A painting of a person wearing a hat&#10;&#10;Description automatically generated">
              <a:extLst>
                <a:ext uri="{FF2B5EF4-FFF2-40B4-BE49-F238E27FC236}">
                  <a16:creationId xmlns:a16="http://schemas.microsoft.com/office/drawing/2014/main" id="{C7ECE76C-404F-39B0-13C3-91847BC85E07}"/>
                </a:ext>
              </a:extLst>
            </p:cNvPr>
            <p:cNvPicPr>
              <a:picLocks noChangeAspect="1"/>
            </p:cNvPicPr>
            <p:nvPr/>
          </p:nvPicPr>
          <p:blipFill>
            <a:blip r:embed="rId4"/>
            <a:stretch>
              <a:fillRect/>
            </a:stretch>
          </p:blipFill>
          <p:spPr>
            <a:xfrm>
              <a:off x="8600601" y="3110861"/>
              <a:ext cx="1030469" cy="1363792"/>
            </a:xfrm>
            <a:prstGeom prst="rect">
              <a:avLst/>
            </a:prstGeom>
          </p:spPr>
        </p:pic>
      </p:grpSp>
      <p:pic>
        <p:nvPicPr>
          <p:cNvPr id="15" name="Picture 14" descr="A robot touching his head&#10;&#10;Description automatically generated">
            <a:extLst>
              <a:ext uri="{FF2B5EF4-FFF2-40B4-BE49-F238E27FC236}">
                <a16:creationId xmlns:a16="http://schemas.microsoft.com/office/drawing/2014/main" id="{EB4128C9-0738-DDE0-A02A-5C456C56291C}"/>
              </a:ext>
            </a:extLst>
          </p:cNvPr>
          <p:cNvPicPr>
            <a:picLocks noChangeAspect="1"/>
          </p:cNvPicPr>
          <p:nvPr/>
        </p:nvPicPr>
        <p:blipFill>
          <a:blip r:embed="rId5"/>
          <a:stretch>
            <a:fillRect/>
          </a:stretch>
        </p:blipFill>
        <p:spPr>
          <a:xfrm>
            <a:off x="7601181" y="5210481"/>
            <a:ext cx="2035952" cy="1169296"/>
          </a:xfrm>
          <a:prstGeom prst="rect">
            <a:avLst/>
          </a:prstGeom>
        </p:spPr>
      </p:pic>
    </p:spTree>
    <p:extLst>
      <p:ext uri="{BB962C8B-B14F-4D97-AF65-F5344CB8AC3E}">
        <p14:creationId xmlns:p14="http://schemas.microsoft.com/office/powerpoint/2010/main" val="13132419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718A1-78A3-7B4B-9272-87F4ADB249BA}"/>
              </a:ext>
            </a:extLst>
          </p:cNvPr>
          <p:cNvSpPr>
            <a:spLocks noGrp="1"/>
          </p:cNvSpPr>
          <p:nvPr>
            <p:ph type="title"/>
          </p:nvPr>
        </p:nvSpPr>
        <p:spPr>
          <a:xfrm>
            <a:off x="276324" y="451945"/>
            <a:ext cx="9394862" cy="924909"/>
          </a:xfrm>
        </p:spPr>
        <p:txBody>
          <a:bodyPr>
            <a:normAutofit fontScale="90000"/>
          </a:bodyPr>
          <a:lstStyle/>
          <a:p>
            <a:br>
              <a:rPr lang="en-US" sz="2400" dirty="0">
                <a:latin typeface="Calibri"/>
                <a:cs typeface="Times New Roman"/>
              </a:rPr>
            </a:br>
            <a:br>
              <a:rPr lang="en-US" sz="2400" dirty="0">
                <a:latin typeface="Calibri"/>
                <a:cs typeface="Times New Roman"/>
              </a:rPr>
            </a:br>
            <a:r>
              <a:rPr lang="en-US" sz="2400" dirty="0">
                <a:latin typeface="Calibri"/>
                <a:cs typeface="Times New Roman"/>
              </a:rPr>
              <a:t>3.   How do we reconsider Critical Digital Literacy in the light of </a:t>
            </a:r>
            <a:r>
              <a:rPr lang="en-US" sz="2400" b="1" dirty="0">
                <a:latin typeface="Calibri"/>
                <a:cs typeface="Times New Roman"/>
              </a:rPr>
              <a:t>AI and ChatGPT</a:t>
            </a:r>
            <a:r>
              <a:rPr lang="en-US" sz="2400" dirty="0">
                <a:latin typeface="Calibri"/>
                <a:cs typeface="Times New Roman"/>
              </a:rPr>
              <a:t>?</a:t>
            </a:r>
            <a:br>
              <a:rPr lang="en-US" sz="2400" dirty="0">
                <a:latin typeface="Calibri"/>
                <a:cs typeface="Times New Roman"/>
              </a:rPr>
            </a:br>
            <a:br>
              <a:rPr lang="en-US" sz="2400" dirty="0">
                <a:latin typeface="Calibri"/>
                <a:cs typeface="Times New Roman"/>
              </a:rPr>
            </a:br>
            <a:endParaRPr lang="en-US" sz="2400" dirty="0">
              <a:latin typeface="Calibri"/>
              <a:cs typeface="Times New Roman"/>
            </a:endParaRPr>
          </a:p>
        </p:txBody>
      </p:sp>
      <p:pic>
        <p:nvPicPr>
          <p:cNvPr id="15" name="Picture 14" descr="A robot touching his head&#10;&#10;Description automatically generated">
            <a:extLst>
              <a:ext uri="{FF2B5EF4-FFF2-40B4-BE49-F238E27FC236}">
                <a16:creationId xmlns:a16="http://schemas.microsoft.com/office/drawing/2014/main" id="{EB4128C9-0738-DDE0-A02A-5C456C56291C}"/>
              </a:ext>
            </a:extLst>
          </p:cNvPr>
          <p:cNvPicPr>
            <a:picLocks noChangeAspect="1"/>
          </p:cNvPicPr>
          <p:nvPr/>
        </p:nvPicPr>
        <p:blipFill>
          <a:blip r:embed="rId2"/>
          <a:stretch>
            <a:fillRect/>
          </a:stretch>
        </p:blipFill>
        <p:spPr>
          <a:xfrm>
            <a:off x="9879724" y="329752"/>
            <a:ext cx="2035952" cy="1169296"/>
          </a:xfrm>
          <a:prstGeom prst="rect">
            <a:avLst/>
          </a:prstGeom>
        </p:spPr>
      </p:pic>
    </p:spTree>
    <p:extLst>
      <p:ext uri="{BB962C8B-B14F-4D97-AF65-F5344CB8AC3E}">
        <p14:creationId xmlns:p14="http://schemas.microsoft.com/office/powerpoint/2010/main" val="4107697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718A1-78A3-7B4B-9272-87F4ADB249BA}"/>
              </a:ext>
            </a:extLst>
          </p:cNvPr>
          <p:cNvSpPr>
            <a:spLocks noGrp="1"/>
          </p:cNvSpPr>
          <p:nvPr>
            <p:ph type="title"/>
          </p:nvPr>
        </p:nvSpPr>
        <p:spPr>
          <a:xfrm>
            <a:off x="276324" y="451945"/>
            <a:ext cx="9394862" cy="924909"/>
          </a:xfrm>
        </p:spPr>
        <p:txBody>
          <a:bodyPr>
            <a:normAutofit fontScale="90000"/>
          </a:bodyPr>
          <a:lstStyle/>
          <a:p>
            <a:br>
              <a:rPr lang="en-US" sz="2400" dirty="0">
                <a:latin typeface="Calibri"/>
                <a:cs typeface="Times New Roman"/>
              </a:rPr>
            </a:br>
            <a:br>
              <a:rPr lang="en-US" sz="2400" dirty="0">
                <a:latin typeface="Calibri"/>
                <a:cs typeface="Times New Roman"/>
              </a:rPr>
            </a:br>
            <a:r>
              <a:rPr lang="en-US" sz="2400" dirty="0">
                <a:latin typeface="Calibri"/>
                <a:cs typeface="Times New Roman"/>
              </a:rPr>
              <a:t>3.   How do we reconsider Critical Digital Literacy in the light of </a:t>
            </a:r>
            <a:r>
              <a:rPr lang="en-US" sz="2400" b="1" dirty="0">
                <a:latin typeface="Calibri"/>
                <a:cs typeface="Times New Roman"/>
              </a:rPr>
              <a:t>AI and ChatGPT</a:t>
            </a:r>
            <a:r>
              <a:rPr lang="en-US" sz="2400" dirty="0">
                <a:latin typeface="Calibri"/>
                <a:cs typeface="Times New Roman"/>
              </a:rPr>
              <a:t>?</a:t>
            </a:r>
            <a:br>
              <a:rPr lang="en-US" sz="2400" dirty="0">
                <a:latin typeface="Calibri"/>
                <a:cs typeface="Times New Roman"/>
              </a:rPr>
            </a:br>
            <a:br>
              <a:rPr lang="en-US" sz="2400" dirty="0">
                <a:latin typeface="Calibri"/>
                <a:cs typeface="Times New Roman"/>
              </a:rPr>
            </a:br>
            <a:endParaRPr lang="en-US" sz="2400" dirty="0">
              <a:latin typeface="Calibri"/>
              <a:cs typeface="Times New Roman"/>
            </a:endParaRPr>
          </a:p>
        </p:txBody>
      </p:sp>
      <p:pic>
        <p:nvPicPr>
          <p:cNvPr id="15" name="Picture 14" descr="A robot touching his head&#10;&#10;Description automatically generated">
            <a:extLst>
              <a:ext uri="{FF2B5EF4-FFF2-40B4-BE49-F238E27FC236}">
                <a16:creationId xmlns:a16="http://schemas.microsoft.com/office/drawing/2014/main" id="{EB4128C9-0738-DDE0-A02A-5C456C56291C}"/>
              </a:ext>
            </a:extLst>
          </p:cNvPr>
          <p:cNvPicPr>
            <a:picLocks noChangeAspect="1"/>
          </p:cNvPicPr>
          <p:nvPr/>
        </p:nvPicPr>
        <p:blipFill>
          <a:blip r:embed="rId2"/>
          <a:stretch>
            <a:fillRect/>
          </a:stretch>
        </p:blipFill>
        <p:spPr>
          <a:xfrm>
            <a:off x="9879724" y="329752"/>
            <a:ext cx="2035952" cy="1169296"/>
          </a:xfrm>
          <a:prstGeom prst="rect">
            <a:avLst/>
          </a:prstGeom>
        </p:spPr>
      </p:pic>
      <p:sp>
        <p:nvSpPr>
          <p:cNvPr id="3" name="TextBox 2">
            <a:extLst>
              <a:ext uri="{FF2B5EF4-FFF2-40B4-BE49-F238E27FC236}">
                <a16:creationId xmlns:a16="http://schemas.microsoft.com/office/drawing/2014/main" id="{61E0B59A-C4D6-E461-18F0-37CD7F9D9B83}"/>
              </a:ext>
            </a:extLst>
          </p:cNvPr>
          <p:cNvSpPr txBox="1"/>
          <p:nvPr/>
        </p:nvSpPr>
        <p:spPr>
          <a:xfrm>
            <a:off x="620110" y="1499048"/>
            <a:ext cx="8828635" cy="461665"/>
          </a:xfrm>
          <a:prstGeom prst="rect">
            <a:avLst/>
          </a:prstGeom>
          <a:noFill/>
        </p:spPr>
        <p:txBody>
          <a:bodyPr wrap="none" rtlCol="0">
            <a:spAutoFit/>
          </a:bodyPr>
          <a:lstStyle/>
          <a:p>
            <a:pPr marL="342900" indent="-342900">
              <a:buFont typeface="Arial" panose="020B0604020202020204" pitchFamily="34" charset="0"/>
              <a:buChar char="•"/>
            </a:pPr>
            <a:r>
              <a:rPr lang="en-US" sz="2400" dirty="0"/>
              <a:t>Is AI a threat to education, and particularly to language educators?</a:t>
            </a:r>
          </a:p>
        </p:txBody>
      </p:sp>
    </p:spTree>
    <p:extLst>
      <p:ext uri="{BB962C8B-B14F-4D97-AF65-F5344CB8AC3E}">
        <p14:creationId xmlns:p14="http://schemas.microsoft.com/office/powerpoint/2010/main" val="218469528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718A1-78A3-7B4B-9272-87F4ADB249BA}"/>
              </a:ext>
            </a:extLst>
          </p:cNvPr>
          <p:cNvSpPr>
            <a:spLocks noGrp="1"/>
          </p:cNvSpPr>
          <p:nvPr>
            <p:ph type="title"/>
          </p:nvPr>
        </p:nvSpPr>
        <p:spPr>
          <a:xfrm>
            <a:off x="276324" y="451945"/>
            <a:ext cx="9394862" cy="924909"/>
          </a:xfrm>
        </p:spPr>
        <p:txBody>
          <a:bodyPr>
            <a:normAutofit fontScale="90000"/>
          </a:bodyPr>
          <a:lstStyle/>
          <a:p>
            <a:br>
              <a:rPr lang="en-US" sz="2400" dirty="0">
                <a:latin typeface="Calibri"/>
                <a:cs typeface="Times New Roman"/>
              </a:rPr>
            </a:br>
            <a:br>
              <a:rPr lang="en-US" sz="2400" dirty="0">
                <a:latin typeface="Calibri"/>
                <a:cs typeface="Times New Roman"/>
              </a:rPr>
            </a:br>
            <a:r>
              <a:rPr lang="en-US" sz="2400" dirty="0">
                <a:latin typeface="Calibri"/>
                <a:cs typeface="Times New Roman"/>
              </a:rPr>
              <a:t>3.   How do we reconsider Critical Digital Literacy in the light of </a:t>
            </a:r>
            <a:r>
              <a:rPr lang="en-US" sz="2400" b="1" dirty="0">
                <a:latin typeface="Calibri"/>
                <a:cs typeface="Times New Roman"/>
              </a:rPr>
              <a:t>AI and ChatGPT</a:t>
            </a:r>
            <a:r>
              <a:rPr lang="en-US" sz="2400" dirty="0">
                <a:latin typeface="Calibri"/>
                <a:cs typeface="Times New Roman"/>
              </a:rPr>
              <a:t>?</a:t>
            </a:r>
            <a:br>
              <a:rPr lang="en-US" sz="2400" dirty="0">
                <a:latin typeface="Calibri"/>
                <a:cs typeface="Times New Roman"/>
              </a:rPr>
            </a:br>
            <a:br>
              <a:rPr lang="en-US" sz="2400" dirty="0">
                <a:latin typeface="Calibri"/>
                <a:cs typeface="Times New Roman"/>
              </a:rPr>
            </a:br>
            <a:endParaRPr lang="en-US" sz="2400" dirty="0">
              <a:latin typeface="Calibri"/>
              <a:cs typeface="Times New Roman"/>
            </a:endParaRPr>
          </a:p>
        </p:txBody>
      </p:sp>
      <p:pic>
        <p:nvPicPr>
          <p:cNvPr id="15" name="Picture 14" descr="A robot touching his head&#10;&#10;Description automatically generated">
            <a:extLst>
              <a:ext uri="{FF2B5EF4-FFF2-40B4-BE49-F238E27FC236}">
                <a16:creationId xmlns:a16="http://schemas.microsoft.com/office/drawing/2014/main" id="{EB4128C9-0738-DDE0-A02A-5C456C56291C}"/>
              </a:ext>
            </a:extLst>
          </p:cNvPr>
          <p:cNvPicPr>
            <a:picLocks noChangeAspect="1"/>
          </p:cNvPicPr>
          <p:nvPr/>
        </p:nvPicPr>
        <p:blipFill>
          <a:blip r:embed="rId3"/>
          <a:stretch>
            <a:fillRect/>
          </a:stretch>
        </p:blipFill>
        <p:spPr>
          <a:xfrm>
            <a:off x="9879724" y="329752"/>
            <a:ext cx="2035952" cy="1169296"/>
          </a:xfrm>
          <a:prstGeom prst="rect">
            <a:avLst/>
          </a:prstGeom>
        </p:spPr>
      </p:pic>
      <p:sp>
        <p:nvSpPr>
          <p:cNvPr id="3" name="TextBox 2">
            <a:extLst>
              <a:ext uri="{FF2B5EF4-FFF2-40B4-BE49-F238E27FC236}">
                <a16:creationId xmlns:a16="http://schemas.microsoft.com/office/drawing/2014/main" id="{61E0B59A-C4D6-E461-18F0-37CD7F9D9B83}"/>
              </a:ext>
            </a:extLst>
          </p:cNvPr>
          <p:cNvSpPr txBox="1"/>
          <p:nvPr/>
        </p:nvSpPr>
        <p:spPr>
          <a:xfrm>
            <a:off x="620110" y="1499048"/>
            <a:ext cx="8828635" cy="1200329"/>
          </a:xfrm>
          <a:prstGeom prst="rect">
            <a:avLst/>
          </a:prstGeom>
          <a:noFill/>
        </p:spPr>
        <p:txBody>
          <a:bodyPr wrap="none" rtlCol="0">
            <a:spAutoFit/>
          </a:bodyPr>
          <a:lstStyle/>
          <a:p>
            <a:pPr marL="342900" indent="-342900">
              <a:buFont typeface="Arial" panose="020B0604020202020204" pitchFamily="34" charset="0"/>
              <a:buChar char="•"/>
            </a:pPr>
            <a:r>
              <a:rPr lang="en-US" sz="2400" dirty="0"/>
              <a:t>Is AI a threat to education, and particularly to language educators?</a:t>
            </a:r>
          </a:p>
          <a:p>
            <a:pPr marL="342900" indent="-342900">
              <a:buFont typeface="Arial" panose="020B0604020202020204" pitchFamily="34" charset="0"/>
              <a:buChar char="•"/>
            </a:pPr>
            <a:r>
              <a:rPr lang="en-US" sz="2400" dirty="0"/>
              <a:t>Can generative AI write a better essay than a student?</a:t>
            </a:r>
          </a:p>
          <a:p>
            <a:pPr lvl="1"/>
            <a:endParaRPr lang="en-US" sz="2400" dirty="0"/>
          </a:p>
        </p:txBody>
      </p:sp>
    </p:spTree>
    <p:extLst>
      <p:ext uri="{BB962C8B-B14F-4D97-AF65-F5344CB8AC3E}">
        <p14:creationId xmlns:p14="http://schemas.microsoft.com/office/powerpoint/2010/main" val="31065371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718A1-78A3-7B4B-9272-87F4ADB249BA}"/>
              </a:ext>
            </a:extLst>
          </p:cNvPr>
          <p:cNvSpPr>
            <a:spLocks noGrp="1"/>
          </p:cNvSpPr>
          <p:nvPr>
            <p:ph type="title"/>
          </p:nvPr>
        </p:nvSpPr>
        <p:spPr>
          <a:xfrm>
            <a:off x="276324" y="451945"/>
            <a:ext cx="9394862" cy="924909"/>
          </a:xfrm>
        </p:spPr>
        <p:txBody>
          <a:bodyPr>
            <a:normAutofit fontScale="90000"/>
          </a:bodyPr>
          <a:lstStyle/>
          <a:p>
            <a:br>
              <a:rPr lang="en-US" sz="2400" dirty="0">
                <a:latin typeface="Calibri"/>
                <a:cs typeface="Times New Roman"/>
              </a:rPr>
            </a:br>
            <a:br>
              <a:rPr lang="en-US" sz="2400" dirty="0">
                <a:latin typeface="Calibri"/>
                <a:cs typeface="Times New Roman"/>
              </a:rPr>
            </a:br>
            <a:r>
              <a:rPr lang="en-US" sz="2400" dirty="0">
                <a:latin typeface="Calibri"/>
                <a:cs typeface="Times New Roman"/>
              </a:rPr>
              <a:t>3.   How do we reconsider Critical Digital Literacy in the light of </a:t>
            </a:r>
            <a:r>
              <a:rPr lang="en-US" sz="2400" b="1" dirty="0">
                <a:latin typeface="Calibri"/>
                <a:cs typeface="Times New Roman"/>
              </a:rPr>
              <a:t>AI and ChatGPT</a:t>
            </a:r>
            <a:r>
              <a:rPr lang="en-US" sz="2400" dirty="0">
                <a:latin typeface="Calibri"/>
                <a:cs typeface="Times New Roman"/>
              </a:rPr>
              <a:t>?</a:t>
            </a:r>
            <a:br>
              <a:rPr lang="en-US" sz="2400" dirty="0">
                <a:latin typeface="Calibri"/>
                <a:cs typeface="Times New Roman"/>
              </a:rPr>
            </a:br>
            <a:br>
              <a:rPr lang="en-US" sz="2400" dirty="0">
                <a:latin typeface="Calibri"/>
                <a:cs typeface="Times New Roman"/>
              </a:rPr>
            </a:br>
            <a:endParaRPr lang="en-US" sz="2400" dirty="0">
              <a:latin typeface="Calibri"/>
              <a:cs typeface="Times New Roman"/>
            </a:endParaRPr>
          </a:p>
        </p:txBody>
      </p:sp>
      <p:pic>
        <p:nvPicPr>
          <p:cNvPr id="15" name="Picture 14" descr="A robot touching his head&#10;&#10;Description automatically generated">
            <a:extLst>
              <a:ext uri="{FF2B5EF4-FFF2-40B4-BE49-F238E27FC236}">
                <a16:creationId xmlns:a16="http://schemas.microsoft.com/office/drawing/2014/main" id="{EB4128C9-0738-DDE0-A02A-5C456C56291C}"/>
              </a:ext>
            </a:extLst>
          </p:cNvPr>
          <p:cNvPicPr>
            <a:picLocks noChangeAspect="1"/>
          </p:cNvPicPr>
          <p:nvPr/>
        </p:nvPicPr>
        <p:blipFill>
          <a:blip r:embed="rId3"/>
          <a:stretch>
            <a:fillRect/>
          </a:stretch>
        </p:blipFill>
        <p:spPr>
          <a:xfrm>
            <a:off x="9879724" y="329752"/>
            <a:ext cx="2035952" cy="1169296"/>
          </a:xfrm>
          <a:prstGeom prst="rect">
            <a:avLst/>
          </a:prstGeom>
        </p:spPr>
      </p:pic>
      <p:sp>
        <p:nvSpPr>
          <p:cNvPr id="3" name="TextBox 2">
            <a:extLst>
              <a:ext uri="{FF2B5EF4-FFF2-40B4-BE49-F238E27FC236}">
                <a16:creationId xmlns:a16="http://schemas.microsoft.com/office/drawing/2014/main" id="{61E0B59A-C4D6-E461-18F0-37CD7F9D9B83}"/>
              </a:ext>
            </a:extLst>
          </p:cNvPr>
          <p:cNvSpPr txBox="1"/>
          <p:nvPr/>
        </p:nvSpPr>
        <p:spPr>
          <a:xfrm>
            <a:off x="620110" y="1499048"/>
            <a:ext cx="8828635" cy="1200329"/>
          </a:xfrm>
          <a:prstGeom prst="rect">
            <a:avLst/>
          </a:prstGeom>
          <a:noFill/>
        </p:spPr>
        <p:txBody>
          <a:bodyPr wrap="none" rtlCol="0">
            <a:spAutoFit/>
          </a:bodyPr>
          <a:lstStyle/>
          <a:p>
            <a:pPr marL="342900" indent="-342900">
              <a:buFont typeface="Arial" panose="020B0604020202020204" pitchFamily="34" charset="0"/>
              <a:buChar char="•"/>
            </a:pPr>
            <a:r>
              <a:rPr lang="en-US" sz="2400" dirty="0"/>
              <a:t>Is AI a threat to education, and particularly to language educators?</a:t>
            </a:r>
          </a:p>
          <a:p>
            <a:pPr marL="342900" indent="-342900">
              <a:buFont typeface="Arial" panose="020B0604020202020204" pitchFamily="34" charset="0"/>
              <a:buChar char="•"/>
            </a:pPr>
            <a:r>
              <a:rPr lang="en-US" sz="2400" dirty="0"/>
              <a:t>Can generative AI write a better essay than a student?</a:t>
            </a:r>
          </a:p>
          <a:p>
            <a:pPr lvl="1"/>
            <a:endParaRPr lang="en-US" sz="2400" dirty="0"/>
          </a:p>
        </p:txBody>
      </p:sp>
      <p:pic>
        <p:nvPicPr>
          <p:cNvPr id="5" name="Picture 4" descr="A white background with black text&#10;&#10;Description automatically generated">
            <a:extLst>
              <a:ext uri="{FF2B5EF4-FFF2-40B4-BE49-F238E27FC236}">
                <a16:creationId xmlns:a16="http://schemas.microsoft.com/office/drawing/2014/main" id="{EF9F3D5B-19E0-FEBF-C2E2-83DC3EE19119}"/>
              </a:ext>
            </a:extLst>
          </p:cNvPr>
          <p:cNvPicPr>
            <a:picLocks noChangeAspect="1"/>
          </p:cNvPicPr>
          <p:nvPr/>
        </p:nvPicPr>
        <p:blipFill>
          <a:blip r:embed="rId4"/>
          <a:stretch>
            <a:fillRect/>
          </a:stretch>
        </p:blipFill>
        <p:spPr>
          <a:xfrm>
            <a:off x="1341736" y="2507813"/>
            <a:ext cx="9713013" cy="3898242"/>
          </a:xfrm>
          <a:prstGeom prst="rect">
            <a:avLst/>
          </a:prstGeom>
        </p:spPr>
      </p:pic>
    </p:spTree>
    <p:extLst>
      <p:ext uri="{BB962C8B-B14F-4D97-AF65-F5344CB8AC3E}">
        <p14:creationId xmlns:p14="http://schemas.microsoft.com/office/powerpoint/2010/main" val="25351024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718A1-78A3-7B4B-9272-87F4ADB249BA}"/>
              </a:ext>
            </a:extLst>
          </p:cNvPr>
          <p:cNvSpPr>
            <a:spLocks noGrp="1"/>
          </p:cNvSpPr>
          <p:nvPr>
            <p:ph type="title"/>
          </p:nvPr>
        </p:nvSpPr>
        <p:spPr>
          <a:xfrm>
            <a:off x="276324" y="451945"/>
            <a:ext cx="9394862" cy="924909"/>
          </a:xfrm>
        </p:spPr>
        <p:txBody>
          <a:bodyPr>
            <a:normAutofit fontScale="90000"/>
          </a:bodyPr>
          <a:lstStyle/>
          <a:p>
            <a:br>
              <a:rPr lang="en-US" sz="2400" dirty="0">
                <a:latin typeface="Calibri"/>
                <a:cs typeface="Times New Roman"/>
              </a:rPr>
            </a:br>
            <a:br>
              <a:rPr lang="en-US" sz="2400" dirty="0">
                <a:latin typeface="Calibri"/>
                <a:cs typeface="Times New Roman"/>
              </a:rPr>
            </a:br>
            <a:r>
              <a:rPr lang="en-US" sz="2400" dirty="0">
                <a:latin typeface="Calibri"/>
                <a:cs typeface="Times New Roman"/>
              </a:rPr>
              <a:t>3.   How do we reconsider Critical Digital Literacy in the light of </a:t>
            </a:r>
            <a:r>
              <a:rPr lang="en-US" sz="2400" b="1" dirty="0">
                <a:latin typeface="Calibri"/>
                <a:cs typeface="Times New Roman"/>
              </a:rPr>
              <a:t>AI and ChatGPT</a:t>
            </a:r>
            <a:r>
              <a:rPr lang="en-US" sz="2400" dirty="0">
                <a:latin typeface="Calibri"/>
                <a:cs typeface="Times New Roman"/>
              </a:rPr>
              <a:t>?</a:t>
            </a:r>
            <a:br>
              <a:rPr lang="en-US" sz="2400" dirty="0">
                <a:latin typeface="Calibri"/>
                <a:cs typeface="Times New Roman"/>
              </a:rPr>
            </a:br>
            <a:br>
              <a:rPr lang="en-US" sz="2400" dirty="0">
                <a:latin typeface="Calibri"/>
                <a:cs typeface="Times New Roman"/>
              </a:rPr>
            </a:br>
            <a:endParaRPr lang="en-US" sz="2400" dirty="0">
              <a:latin typeface="Calibri"/>
              <a:cs typeface="Times New Roman"/>
            </a:endParaRPr>
          </a:p>
        </p:txBody>
      </p:sp>
      <p:pic>
        <p:nvPicPr>
          <p:cNvPr id="15" name="Picture 14" descr="A robot touching his head&#10;&#10;Description automatically generated">
            <a:extLst>
              <a:ext uri="{FF2B5EF4-FFF2-40B4-BE49-F238E27FC236}">
                <a16:creationId xmlns:a16="http://schemas.microsoft.com/office/drawing/2014/main" id="{EB4128C9-0738-DDE0-A02A-5C456C56291C}"/>
              </a:ext>
            </a:extLst>
          </p:cNvPr>
          <p:cNvPicPr>
            <a:picLocks noChangeAspect="1"/>
          </p:cNvPicPr>
          <p:nvPr/>
        </p:nvPicPr>
        <p:blipFill>
          <a:blip r:embed="rId3"/>
          <a:stretch>
            <a:fillRect/>
          </a:stretch>
        </p:blipFill>
        <p:spPr>
          <a:xfrm>
            <a:off x="9879724" y="329752"/>
            <a:ext cx="2035952" cy="1169296"/>
          </a:xfrm>
          <a:prstGeom prst="rect">
            <a:avLst/>
          </a:prstGeom>
        </p:spPr>
      </p:pic>
      <p:sp>
        <p:nvSpPr>
          <p:cNvPr id="3" name="TextBox 2">
            <a:extLst>
              <a:ext uri="{FF2B5EF4-FFF2-40B4-BE49-F238E27FC236}">
                <a16:creationId xmlns:a16="http://schemas.microsoft.com/office/drawing/2014/main" id="{61E0B59A-C4D6-E461-18F0-37CD7F9D9B83}"/>
              </a:ext>
            </a:extLst>
          </p:cNvPr>
          <p:cNvSpPr txBox="1"/>
          <p:nvPr/>
        </p:nvSpPr>
        <p:spPr>
          <a:xfrm>
            <a:off x="620110" y="1499048"/>
            <a:ext cx="8828635" cy="1569660"/>
          </a:xfrm>
          <a:prstGeom prst="rect">
            <a:avLst/>
          </a:prstGeom>
          <a:noFill/>
        </p:spPr>
        <p:txBody>
          <a:bodyPr wrap="none" rtlCol="0">
            <a:spAutoFit/>
          </a:bodyPr>
          <a:lstStyle/>
          <a:p>
            <a:pPr marL="342900" indent="-342900">
              <a:buFont typeface="Arial" panose="020B0604020202020204" pitchFamily="34" charset="0"/>
              <a:buChar char="•"/>
            </a:pPr>
            <a:r>
              <a:rPr lang="en-US" sz="2400" dirty="0"/>
              <a:t>Is AI a threat to education, and particularly to language educators?</a:t>
            </a:r>
          </a:p>
          <a:p>
            <a:pPr marL="342900" indent="-342900">
              <a:buFont typeface="Arial" panose="020B0604020202020204" pitchFamily="34" charset="0"/>
              <a:buChar char="•"/>
            </a:pPr>
            <a:r>
              <a:rPr lang="en-US" sz="2400" dirty="0"/>
              <a:t>Can generative AI write a better essay than a student?</a:t>
            </a:r>
          </a:p>
          <a:p>
            <a:pPr marL="342900" indent="-342900">
              <a:buFont typeface="Arial" panose="020B0604020202020204" pitchFamily="34" charset="0"/>
              <a:buChar char="•"/>
            </a:pPr>
            <a:r>
              <a:rPr lang="en-US" sz="2400" dirty="0"/>
              <a:t>Will ChatGPT lead to chaos in terms of students cheating?</a:t>
            </a:r>
          </a:p>
          <a:p>
            <a:pPr lvl="1"/>
            <a:endParaRPr lang="en-US" sz="2400" dirty="0"/>
          </a:p>
        </p:txBody>
      </p:sp>
    </p:spTree>
    <p:extLst>
      <p:ext uri="{BB962C8B-B14F-4D97-AF65-F5344CB8AC3E}">
        <p14:creationId xmlns:p14="http://schemas.microsoft.com/office/powerpoint/2010/main" val="408283805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718A1-78A3-7B4B-9272-87F4ADB249BA}"/>
              </a:ext>
            </a:extLst>
          </p:cNvPr>
          <p:cNvSpPr>
            <a:spLocks noGrp="1"/>
          </p:cNvSpPr>
          <p:nvPr>
            <p:ph type="title"/>
          </p:nvPr>
        </p:nvSpPr>
        <p:spPr>
          <a:xfrm>
            <a:off x="276324" y="451945"/>
            <a:ext cx="9394862" cy="924909"/>
          </a:xfrm>
        </p:spPr>
        <p:txBody>
          <a:bodyPr>
            <a:normAutofit fontScale="90000"/>
          </a:bodyPr>
          <a:lstStyle/>
          <a:p>
            <a:br>
              <a:rPr lang="en-US" sz="2400" dirty="0">
                <a:latin typeface="Calibri"/>
                <a:cs typeface="Times New Roman"/>
              </a:rPr>
            </a:br>
            <a:br>
              <a:rPr lang="en-US" sz="2400" dirty="0">
                <a:latin typeface="Calibri"/>
                <a:cs typeface="Times New Roman"/>
              </a:rPr>
            </a:br>
            <a:r>
              <a:rPr lang="en-US" sz="2400" dirty="0">
                <a:latin typeface="Calibri"/>
                <a:cs typeface="Times New Roman"/>
              </a:rPr>
              <a:t>3.   How do we reconsider Critical Digital Literacy in the light of </a:t>
            </a:r>
            <a:r>
              <a:rPr lang="en-US" sz="2400" b="1" dirty="0">
                <a:latin typeface="Calibri"/>
                <a:cs typeface="Times New Roman"/>
              </a:rPr>
              <a:t>AI and ChatGPT</a:t>
            </a:r>
            <a:r>
              <a:rPr lang="en-US" sz="2400" dirty="0">
                <a:latin typeface="Calibri"/>
                <a:cs typeface="Times New Roman"/>
              </a:rPr>
              <a:t>?</a:t>
            </a:r>
            <a:br>
              <a:rPr lang="en-US" sz="2400" dirty="0">
                <a:latin typeface="Calibri"/>
                <a:cs typeface="Times New Roman"/>
              </a:rPr>
            </a:br>
            <a:br>
              <a:rPr lang="en-US" sz="2400" dirty="0">
                <a:latin typeface="Calibri"/>
                <a:cs typeface="Times New Roman"/>
              </a:rPr>
            </a:br>
            <a:endParaRPr lang="en-US" sz="2400" dirty="0">
              <a:latin typeface="Calibri"/>
              <a:cs typeface="Times New Roman"/>
            </a:endParaRPr>
          </a:p>
        </p:txBody>
      </p:sp>
      <p:pic>
        <p:nvPicPr>
          <p:cNvPr id="15" name="Picture 14" descr="A robot touching his head&#10;&#10;Description automatically generated">
            <a:extLst>
              <a:ext uri="{FF2B5EF4-FFF2-40B4-BE49-F238E27FC236}">
                <a16:creationId xmlns:a16="http://schemas.microsoft.com/office/drawing/2014/main" id="{EB4128C9-0738-DDE0-A02A-5C456C56291C}"/>
              </a:ext>
            </a:extLst>
          </p:cNvPr>
          <p:cNvPicPr>
            <a:picLocks noChangeAspect="1"/>
          </p:cNvPicPr>
          <p:nvPr/>
        </p:nvPicPr>
        <p:blipFill>
          <a:blip r:embed="rId3"/>
          <a:stretch>
            <a:fillRect/>
          </a:stretch>
        </p:blipFill>
        <p:spPr>
          <a:xfrm>
            <a:off x="9879724" y="329752"/>
            <a:ext cx="2035952" cy="1169296"/>
          </a:xfrm>
          <a:prstGeom prst="rect">
            <a:avLst/>
          </a:prstGeom>
        </p:spPr>
      </p:pic>
      <p:sp>
        <p:nvSpPr>
          <p:cNvPr id="3" name="TextBox 2">
            <a:extLst>
              <a:ext uri="{FF2B5EF4-FFF2-40B4-BE49-F238E27FC236}">
                <a16:creationId xmlns:a16="http://schemas.microsoft.com/office/drawing/2014/main" id="{61E0B59A-C4D6-E461-18F0-37CD7F9D9B83}"/>
              </a:ext>
            </a:extLst>
          </p:cNvPr>
          <p:cNvSpPr txBox="1"/>
          <p:nvPr/>
        </p:nvSpPr>
        <p:spPr>
          <a:xfrm>
            <a:off x="620110" y="1499048"/>
            <a:ext cx="8828635" cy="1569660"/>
          </a:xfrm>
          <a:prstGeom prst="rect">
            <a:avLst/>
          </a:prstGeom>
          <a:noFill/>
        </p:spPr>
        <p:txBody>
          <a:bodyPr wrap="none" rtlCol="0">
            <a:spAutoFit/>
          </a:bodyPr>
          <a:lstStyle/>
          <a:p>
            <a:pPr marL="342900" indent="-342900">
              <a:buFont typeface="Arial" panose="020B0604020202020204" pitchFamily="34" charset="0"/>
              <a:buChar char="•"/>
            </a:pPr>
            <a:r>
              <a:rPr lang="en-US" sz="2400" dirty="0"/>
              <a:t>Is AI a threat to education, and particularly to language educators?</a:t>
            </a:r>
          </a:p>
          <a:p>
            <a:pPr marL="342900" indent="-342900">
              <a:buFont typeface="Arial" panose="020B0604020202020204" pitchFamily="34" charset="0"/>
              <a:buChar char="•"/>
            </a:pPr>
            <a:r>
              <a:rPr lang="en-US" sz="2400" dirty="0"/>
              <a:t>Can generative AI write a better essay than a student?</a:t>
            </a:r>
          </a:p>
          <a:p>
            <a:pPr marL="342900" indent="-342900">
              <a:buFont typeface="Arial" panose="020B0604020202020204" pitchFamily="34" charset="0"/>
              <a:buChar char="•"/>
            </a:pPr>
            <a:r>
              <a:rPr lang="en-US" sz="2400" dirty="0"/>
              <a:t>Will ChatGPT lead to chaos in terms of students cheating?</a:t>
            </a:r>
          </a:p>
          <a:p>
            <a:pPr lvl="1"/>
            <a:endParaRPr lang="en-US" sz="2400" dirty="0"/>
          </a:p>
        </p:txBody>
      </p:sp>
      <p:pic>
        <p:nvPicPr>
          <p:cNvPr id="6" name="Picture 5" descr="A close-up of a paper&#10;&#10;Description automatically generated">
            <a:extLst>
              <a:ext uri="{FF2B5EF4-FFF2-40B4-BE49-F238E27FC236}">
                <a16:creationId xmlns:a16="http://schemas.microsoft.com/office/drawing/2014/main" id="{FBADA13C-2833-05E4-9398-04572487E1B9}"/>
              </a:ext>
            </a:extLst>
          </p:cNvPr>
          <p:cNvPicPr>
            <a:picLocks noChangeAspect="1"/>
          </p:cNvPicPr>
          <p:nvPr/>
        </p:nvPicPr>
        <p:blipFill>
          <a:blip r:embed="rId4"/>
          <a:stretch>
            <a:fillRect/>
          </a:stretch>
        </p:blipFill>
        <p:spPr>
          <a:xfrm>
            <a:off x="3202741" y="2822026"/>
            <a:ext cx="5121452" cy="3901383"/>
          </a:xfrm>
          <a:prstGeom prst="rect">
            <a:avLst/>
          </a:prstGeom>
        </p:spPr>
      </p:pic>
      <p:sp>
        <p:nvSpPr>
          <p:cNvPr id="4" name="Oval 3">
            <a:extLst>
              <a:ext uri="{FF2B5EF4-FFF2-40B4-BE49-F238E27FC236}">
                <a16:creationId xmlns:a16="http://schemas.microsoft.com/office/drawing/2014/main" id="{A89A9E2A-B90E-E329-24E8-6D8D83DE13B5}"/>
              </a:ext>
            </a:extLst>
          </p:cNvPr>
          <p:cNvSpPr/>
          <p:nvPr/>
        </p:nvSpPr>
        <p:spPr>
          <a:xfrm>
            <a:off x="2837793" y="4267200"/>
            <a:ext cx="6043448" cy="1282262"/>
          </a:xfrm>
          <a:prstGeom prst="ellipse">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8699324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718A1-78A3-7B4B-9272-87F4ADB249BA}"/>
              </a:ext>
            </a:extLst>
          </p:cNvPr>
          <p:cNvSpPr>
            <a:spLocks noGrp="1"/>
          </p:cNvSpPr>
          <p:nvPr>
            <p:ph type="title"/>
          </p:nvPr>
        </p:nvSpPr>
        <p:spPr>
          <a:xfrm>
            <a:off x="276324" y="451945"/>
            <a:ext cx="9394862" cy="924909"/>
          </a:xfrm>
        </p:spPr>
        <p:txBody>
          <a:bodyPr>
            <a:normAutofit fontScale="90000"/>
          </a:bodyPr>
          <a:lstStyle/>
          <a:p>
            <a:br>
              <a:rPr lang="en-US" sz="2400" dirty="0">
                <a:latin typeface="Calibri"/>
                <a:cs typeface="Times New Roman"/>
              </a:rPr>
            </a:br>
            <a:br>
              <a:rPr lang="en-US" sz="2400" dirty="0">
                <a:latin typeface="Calibri"/>
                <a:cs typeface="Times New Roman"/>
              </a:rPr>
            </a:br>
            <a:r>
              <a:rPr lang="en-US" sz="2400" dirty="0">
                <a:latin typeface="Calibri"/>
                <a:cs typeface="Times New Roman"/>
              </a:rPr>
              <a:t>3.   How do we reconsider Critical Digital Literacy in the light of </a:t>
            </a:r>
            <a:r>
              <a:rPr lang="en-US" sz="2400" b="1" dirty="0">
                <a:latin typeface="Calibri"/>
                <a:cs typeface="Times New Roman"/>
              </a:rPr>
              <a:t>AI and ChatGPT</a:t>
            </a:r>
            <a:r>
              <a:rPr lang="en-US" sz="2400" dirty="0">
                <a:latin typeface="Calibri"/>
                <a:cs typeface="Times New Roman"/>
              </a:rPr>
              <a:t>?</a:t>
            </a:r>
            <a:br>
              <a:rPr lang="en-US" sz="2400" dirty="0">
                <a:latin typeface="Calibri"/>
                <a:cs typeface="Times New Roman"/>
              </a:rPr>
            </a:br>
            <a:br>
              <a:rPr lang="en-US" sz="2400" dirty="0">
                <a:latin typeface="Calibri"/>
                <a:cs typeface="Times New Roman"/>
              </a:rPr>
            </a:br>
            <a:endParaRPr lang="en-US" sz="2400" dirty="0">
              <a:latin typeface="Calibri"/>
              <a:cs typeface="Times New Roman"/>
            </a:endParaRPr>
          </a:p>
        </p:txBody>
      </p:sp>
      <p:pic>
        <p:nvPicPr>
          <p:cNvPr id="15" name="Picture 14" descr="A robot touching his head&#10;&#10;Description automatically generated">
            <a:extLst>
              <a:ext uri="{FF2B5EF4-FFF2-40B4-BE49-F238E27FC236}">
                <a16:creationId xmlns:a16="http://schemas.microsoft.com/office/drawing/2014/main" id="{EB4128C9-0738-DDE0-A02A-5C456C56291C}"/>
              </a:ext>
            </a:extLst>
          </p:cNvPr>
          <p:cNvPicPr>
            <a:picLocks noChangeAspect="1"/>
          </p:cNvPicPr>
          <p:nvPr/>
        </p:nvPicPr>
        <p:blipFill>
          <a:blip r:embed="rId3"/>
          <a:stretch>
            <a:fillRect/>
          </a:stretch>
        </p:blipFill>
        <p:spPr>
          <a:xfrm>
            <a:off x="9879724" y="329752"/>
            <a:ext cx="2035952" cy="1169296"/>
          </a:xfrm>
          <a:prstGeom prst="rect">
            <a:avLst/>
          </a:prstGeom>
        </p:spPr>
      </p:pic>
      <p:sp>
        <p:nvSpPr>
          <p:cNvPr id="3" name="TextBox 2">
            <a:extLst>
              <a:ext uri="{FF2B5EF4-FFF2-40B4-BE49-F238E27FC236}">
                <a16:creationId xmlns:a16="http://schemas.microsoft.com/office/drawing/2014/main" id="{61E0B59A-C4D6-E461-18F0-37CD7F9D9B83}"/>
              </a:ext>
            </a:extLst>
          </p:cNvPr>
          <p:cNvSpPr txBox="1"/>
          <p:nvPr/>
        </p:nvSpPr>
        <p:spPr>
          <a:xfrm>
            <a:off x="620110" y="1499048"/>
            <a:ext cx="8828635" cy="1569660"/>
          </a:xfrm>
          <a:prstGeom prst="rect">
            <a:avLst/>
          </a:prstGeom>
          <a:noFill/>
        </p:spPr>
        <p:txBody>
          <a:bodyPr wrap="none" rtlCol="0">
            <a:spAutoFit/>
          </a:bodyPr>
          <a:lstStyle/>
          <a:p>
            <a:pPr marL="342900" indent="-342900">
              <a:buFont typeface="Arial" panose="020B0604020202020204" pitchFamily="34" charset="0"/>
              <a:buChar char="•"/>
            </a:pPr>
            <a:r>
              <a:rPr lang="en-US" sz="2400" dirty="0"/>
              <a:t>Is AI a threat to education, and particularly to language educators?</a:t>
            </a:r>
          </a:p>
          <a:p>
            <a:pPr marL="342900" indent="-342900">
              <a:buFont typeface="Arial" panose="020B0604020202020204" pitchFamily="34" charset="0"/>
              <a:buChar char="•"/>
            </a:pPr>
            <a:r>
              <a:rPr lang="en-US" sz="2400" dirty="0"/>
              <a:t>Can generative AI write a better essay than a student?</a:t>
            </a:r>
          </a:p>
          <a:p>
            <a:pPr marL="342900" indent="-342900">
              <a:buFont typeface="Arial" panose="020B0604020202020204" pitchFamily="34" charset="0"/>
              <a:buChar char="•"/>
            </a:pPr>
            <a:r>
              <a:rPr lang="en-US" sz="2400" dirty="0"/>
              <a:t>Will ChatGPT lead to chaos in terms of students cheating?</a:t>
            </a:r>
          </a:p>
          <a:p>
            <a:pPr lvl="1"/>
            <a:endParaRPr lang="en-US" sz="2400" dirty="0"/>
          </a:p>
        </p:txBody>
      </p:sp>
      <p:pic>
        <p:nvPicPr>
          <p:cNvPr id="7" name="Picture 6" descr="A red circle with black text&#10;&#10;Description automatically generated">
            <a:extLst>
              <a:ext uri="{FF2B5EF4-FFF2-40B4-BE49-F238E27FC236}">
                <a16:creationId xmlns:a16="http://schemas.microsoft.com/office/drawing/2014/main" id="{D69C13D6-506D-9982-4FBC-A323BA7121F7}"/>
              </a:ext>
            </a:extLst>
          </p:cNvPr>
          <p:cNvPicPr>
            <a:picLocks noChangeAspect="1"/>
          </p:cNvPicPr>
          <p:nvPr/>
        </p:nvPicPr>
        <p:blipFill>
          <a:blip r:embed="rId4"/>
          <a:stretch>
            <a:fillRect/>
          </a:stretch>
        </p:blipFill>
        <p:spPr>
          <a:xfrm>
            <a:off x="0" y="2944523"/>
            <a:ext cx="12224034" cy="2825656"/>
          </a:xfrm>
          <a:prstGeom prst="rect">
            <a:avLst/>
          </a:prstGeom>
        </p:spPr>
      </p:pic>
    </p:spTree>
    <p:extLst>
      <p:ext uri="{BB962C8B-B14F-4D97-AF65-F5344CB8AC3E}">
        <p14:creationId xmlns:p14="http://schemas.microsoft.com/office/powerpoint/2010/main" val="29883636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718A1-78A3-7B4B-9272-87F4ADB249BA}"/>
              </a:ext>
            </a:extLst>
          </p:cNvPr>
          <p:cNvSpPr>
            <a:spLocks noGrp="1"/>
          </p:cNvSpPr>
          <p:nvPr>
            <p:ph type="title"/>
          </p:nvPr>
        </p:nvSpPr>
        <p:spPr>
          <a:xfrm>
            <a:off x="276324" y="451945"/>
            <a:ext cx="9394862" cy="924909"/>
          </a:xfrm>
        </p:spPr>
        <p:txBody>
          <a:bodyPr>
            <a:normAutofit fontScale="90000"/>
          </a:bodyPr>
          <a:lstStyle/>
          <a:p>
            <a:br>
              <a:rPr lang="en-US" sz="2400" dirty="0">
                <a:latin typeface="Calibri"/>
                <a:cs typeface="Times New Roman"/>
              </a:rPr>
            </a:br>
            <a:br>
              <a:rPr lang="en-US" sz="2400" dirty="0">
                <a:latin typeface="Calibri"/>
                <a:cs typeface="Times New Roman"/>
              </a:rPr>
            </a:br>
            <a:r>
              <a:rPr lang="en-US" sz="2400" dirty="0">
                <a:latin typeface="Calibri"/>
                <a:cs typeface="Times New Roman"/>
              </a:rPr>
              <a:t>3.   How do we reconsider Critical Digital Literacy in the light of </a:t>
            </a:r>
            <a:r>
              <a:rPr lang="en-US" sz="2400" b="1" dirty="0">
                <a:latin typeface="Calibri"/>
                <a:cs typeface="Times New Roman"/>
              </a:rPr>
              <a:t>AI and ChatGPT</a:t>
            </a:r>
            <a:r>
              <a:rPr lang="en-US" sz="2400" dirty="0">
                <a:latin typeface="Calibri"/>
                <a:cs typeface="Times New Roman"/>
              </a:rPr>
              <a:t>?</a:t>
            </a:r>
            <a:br>
              <a:rPr lang="en-US" sz="2400" dirty="0">
                <a:latin typeface="Calibri"/>
                <a:cs typeface="Times New Roman"/>
              </a:rPr>
            </a:br>
            <a:br>
              <a:rPr lang="en-US" sz="2400" dirty="0">
                <a:latin typeface="Calibri"/>
                <a:cs typeface="Times New Roman"/>
              </a:rPr>
            </a:br>
            <a:endParaRPr lang="en-US" sz="2400" dirty="0">
              <a:latin typeface="Calibri"/>
              <a:cs typeface="Times New Roman"/>
            </a:endParaRPr>
          </a:p>
        </p:txBody>
      </p:sp>
      <p:pic>
        <p:nvPicPr>
          <p:cNvPr id="15" name="Picture 14" descr="A robot touching his head&#10;&#10;Description automatically generated">
            <a:extLst>
              <a:ext uri="{FF2B5EF4-FFF2-40B4-BE49-F238E27FC236}">
                <a16:creationId xmlns:a16="http://schemas.microsoft.com/office/drawing/2014/main" id="{EB4128C9-0738-DDE0-A02A-5C456C56291C}"/>
              </a:ext>
            </a:extLst>
          </p:cNvPr>
          <p:cNvPicPr>
            <a:picLocks noChangeAspect="1"/>
          </p:cNvPicPr>
          <p:nvPr/>
        </p:nvPicPr>
        <p:blipFill>
          <a:blip r:embed="rId3"/>
          <a:stretch>
            <a:fillRect/>
          </a:stretch>
        </p:blipFill>
        <p:spPr>
          <a:xfrm>
            <a:off x="9879724" y="329752"/>
            <a:ext cx="2035952" cy="1169296"/>
          </a:xfrm>
          <a:prstGeom prst="rect">
            <a:avLst/>
          </a:prstGeom>
        </p:spPr>
      </p:pic>
      <p:sp>
        <p:nvSpPr>
          <p:cNvPr id="3" name="TextBox 2">
            <a:extLst>
              <a:ext uri="{FF2B5EF4-FFF2-40B4-BE49-F238E27FC236}">
                <a16:creationId xmlns:a16="http://schemas.microsoft.com/office/drawing/2014/main" id="{61E0B59A-C4D6-E461-18F0-37CD7F9D9B83}"/>
              </a:ext>
            </a:extLst>
          </p:cNvPr>
          <p:cNvSpPr txBox="1"/>
          <p:nvPr/>
        </p:nvSpPr>
        <p:spPr>
          <a:xfrm>
            <a:off x="620110" y="1499048"/>
            <a:ext cx="8828635" cy="1569660"/>
          </a:xfrm>
          <a:prstGeom prst="rect">
            <a:avLst/>
          </a:prstGeom>
          <a:noFill/>
        </p:spPr>
        <p:txBody>
          <a:bodyPr wrap="none" rtlCol="0">
            <a:spAutoFit/>
          </a:bodyPr>
          <a:lstStyle/>
          <a:p>
            <a:pPr marL="342900" indent="-342900">
              <a:buFont typeface="Arial" panose="020B0604020202020204" pitchFamily="34" charset="0"/>
              <a:buChar char="•"/>
            </a:pPr>
            <a:r>
              <a:rPr lang="en-US" sz="2400" dirty="0"/>
              <a:t>Is AI a threat to education, and particularly to language educators?</a:t>
            </a:r>
          </a:p>
          <a:p>
            <a:pPr marL="342900" indent="-342900">
              <a:buFont typeface="Arial" panose="020B0604020202020204" pitchFamily="34" charset="0"/>
              <a:buChar char="•"/>
            </a:pPr>
            <a:r>
              <a:rPr lang="en-US" sz="2400" dirty="0"/>
              <a:t>Can generative AI write a better essay than a student?</a:t>
            </a:r>
          </a:p>
          <a:p>
            <a:pPr marL="342900" indent="-342900">
              <a:buFont typeface="Arial" panose="020B0604020202020204" pitchFamily="34" charset="0"/>
              <a:buChar char="•"/>
            </a:pPr>
            <a:r>
              <a:rPr lang="en-US" sz="2400" dirty="0"/>
              <a:t>Will ChatGPT lead to chaos in terms of students cheating?</a:t>
            </a:r>
          </a:p>
          <a:p>
            <a:pPr lvl="1"/>
            <a:endParaRPr lang="en-US" sz="2400" dirty="0"/>
          </a:p>
        </p:txBody>
      </p:sp>
      <p:pic>
        <p:nvPicPr>
          <p:cNvPr id="5" name="Picture 4" descr="A group of students in a classroom&#10;&#10;Description automatically generated">
            <a:extLst>
              <a:ext uri="{FF2B5EF4-FFF2-40B4-BE49-F238E27FC236}">
                <a16:creationId xmlns:a16="http://schemas.microsoft.com/office/drawing/2014/main" id="{D870E4AD-69D9-92BB-FB36-78B187FC9E70}"/>
              </a:ext>
            </a:extLst>
          </p:cNvPr>
          <p:cNvPicPr>
            <a:picLocks noChangeAspect="1"/>
          </p:cNvPicPr>
          <p:nvPr/>
        </p:nvPicPr>
        <p:blipFill>
          <a:blip r:embed="rId4"/>
          <a:stretch>
            <a:fillRect/>
          </a:stretch>
        </p:blipFill>
        <p:spPr>
          <a:xfrm>
            <a:off x="2477813" y="2713201"/>
            <a:ext cx="7044559" cy="3968435"/>
          </a:xfrm>
          <a:prstGeom prst="rect">
            <a:avLst/>
          </a:prstGeom>
        </p:spPr>
      </p:pic>
      <p:sp>
        <p:nvSpPr>
          <p:cNvPr id="6" name="Rectangle 5">
            <a:extLst>
              <a:ext uri="{FF2B5EF4-FFF2-40B4-BE49-F238E27FC236}">
                <a16:creationId xmlns:a16="http://schemas.microsoft.com/office/drawing/2014/main" id="{A71E4037-2706-AB75-E80B-4EFDAD2DE31B}"/>
              </a:ext>
            </a:extLst>
          </p:cNvPr>
          <p:cNvSpPr/>
          <p:nvPr/>
        </p:nvSpPr>
        <p:spPr>
          <a:xfrm>
            <a:off x="9879724" y="3574287"/>
            <a:ext cx="1387751" cy="1938992"/>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GB" sz="12000" b="1" cap="none" spc="0" dirty="0">
                <a:ln/>
                <a:solidFill>
                  <a:srgbClr val="FF0000"/>
                </a:solidFill>
                <a:effectLst/>
              </a:rPr>
              <a:t>?</a:t>
            </a:r>
          </a:p>
        </p:txBody>
      </p:sp>
    </p:spTree>
    <p:extLst>
      <p:ext uri="{BB962C8B-B14F-4D97-AF65-F5344CB8AC3E}">
        <p14:creationId xmlns:p14="http://schemas.microsoft.com/office/powerpoint/2010/main" val="69990243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718A1-78A3-7B4B-9272-87F4ADB249BA}"/>
              </a:ext>
            </a:extLst>
          </p:cNvPr>
          <p:cNvSpPr>
            <a:spLocks noGrp="1"/>
          </p:cNvSpPr>
          <p:nvPr>
            <p:ph type="title"/>
          </p:nvPr>
        </p:nvSpPr>
        <p:spPr>
          <a:xfrm>
            <a:off x="276324" y="451945"/>
            <a:ext cx="9394862" cy="924909"/>
          </a:xfrm>
        </p:spPr>
        <p:txBody>
          <a:bodyPr>
            <a:normAutofit fontScale="90000"/>
          </a:bodyPr>
          <a:lstStyle/>
          <a:p>
            <a:br>
              <a:rPr lang="en-US" sz="2400" dirty="0">
                <a:latin typeface="Calibri"/>
                <a:cs typeface="Times New Roman"/>
              </a:rPr>
            </a:br>
            <a:br>
              <a:rPr lang="en-US" sz="2400" dirty="0">
                <a:latin typeface="Calibri"/>
                <a:cs typeface="Times New Roman"/>
              </a:rPr>
            </a:br>
            <a:r>
              <a:rPr lang="en-US" sz="2400" dirty="0">
                <a:latin typeface="Calibri"/>
                <a:cs typeface="Times New Roman"/>
              </a:rPr>
              <a:t>3.   How do we reconsider Critical Digital Literacy in the light of </a:t>
            </a:r>
            <a:r>
              <a:rPr lang="en-US" sz="2400" b="1" dirty="0">
                <a:latin typeface="Calibri"/>
                <a:cs typeface="Times New Roman"/>
              </a:rPr>
              <a:t>AI and ChatGPT</a:t>
            </a:r>
            <a:r>
              <a:rPr lang="en-US" sz="2400" dirty="0">
                <a:latin typeface="Calibri"/>
                <a:cs typeface="Times New Roman"/>
              </a:rPr>
              <a:t>?</a:t>
            </a:r>
            <a:br>
              <a:rPr lang="en-US" sz="2400" dirty="0">
                <a:latin typeface="Calibri"/>
                <a:cs typeface="Times New Roman"/>
              </a:rPr>
            </a:br>
            <a:br>
              <a:rPr lang="en-US" sz="2400" dirty="0">
                <a:latin typeface="Calibri"/>
                <a:cs typeface="Times New Roman"/>
              </a:rPr>
            </a:br>
            <a:r>
              <a:rPr lang="en-US" sz="2400" dirty="0">
                <a:latin typeface="Calibri"/>
                <a:cs typeface="Times New Roman"/>
              </a:rPr>
              <a:t>How does ChatGPT define Critical Digital Literacy?</a:t>
            </a:r>
            <a:br>
              <a:rPr lang="en-US" sz="2400" dirty="0">
                <a:latin typeface="Calibri"/>
                <a:cs typeface="Times New Roman"/>
              </a:rPr>
            </a:br>
            <a:endParaRPr lang="en-US" sz="2400" dirty="0">
              <a:latin typeface="Calibri"/>
              <a:cs typeface="Times New Roman"/>
            </a:endParaRPr>
          </a:p>
        </p:txBody>
      </p:sp>
      <p:pic>
        <p:nvPicPr>
          <p:cNvPr id="15" name="Picture 14" descr="A robot touching his head&#10;&#10;Description automatically generated">
            <a:extLst>
              <a:ext uri="{FF2B5EF4-FFF2-40B4-BE49-F238E27FC236}">
                <a16:creationId xmlns:a16="http://schemas.microsoft.com/office/drawing/2014/main" id="{EB4128C9-0738-DDE0-A02A-5C456C56291C}"/>
              </a:ext>
            </a:extLst>
          </p:cNvPr>
          <p:cNvPicPr>
            <a:picLocks noChangeAspect="1"/>
          </p:cNvPicPr>
          <p:nvPr/>
        </p:nvPicPr>
        <p:blipFill>
          <a:blip r:embed="rId2"/>
          <a:stretch>
            <a:fillRect/>
          </a:stretch>
        </p:blipFill>
        <p:spPr>
          <a:xfrm>
            <a:off x="9879724" y="329752"/>
            <a:ext cx="2035952" cy="1169296"/>
          </a:xfrm>
          <a:prstGeom prst="rect">
            <a:avLst/>
          </a:prstGeom>
        </p:spPr>
      </p:pic>
      <p:sp>
        <p:nvSpPr>
          <p:cNvPr id="3" name="TextBox 2">
            <a:extLst>
              <a:ext uri="{FF2B5EF4-FFF2-40B4-BE49-F238E27FC236}">
                <a16:creationId xmlns:a16="http://schemas.microsoft.com/office/drawing/2014/main" id="{37011389-3672-F02C-B3F2-1025468C67FC}"/>
              </a:ext>
            </a:extLst>
          </p:cNvPr>
          <p:cNvSpPr txBox="1"/>
          <p:nvPr/>
        </p:nvSpPr>
        <p:spPr>
          <a:xfrm>
            <a:off x="349898" y="1697074"/>
            <a:ext cx="11565778" cy="5278368"/>
          </a:xfrm>
          <a:prstGeom prst="rect">
            <a:avLst/>
          </a:prstGeom>
          <a:noFill/>
          <a:ln w="28575">
            <a:solidFill>
              <a:schemeClr val="tx1"/>
            </a:solidFill>
          </a:ln>
        </p:spPr>
        <p:txBody>
          <a:bodyPr wrap="square" rtlCol="0">
            <a:spAutoFit/>
          </a:bodyPr>
          <a:lstStyle/>
          <a:p>
            <a:pPr>
              <a:spcAft>
                <a:spcPts val="1500"/>
              </a:spcAft>
            </a:pPr>
            <a:r>
              <a:rPr lang="en-GB" sz="1400" kern="0" dirty="0">
                <a:solidFill>
                  <a:srgbClr val="601788"/>
                </a:solidFill>
                <a:effectLst/>
                <a:latin typeface="Segoe UI" panose="020B0502040204020203" pitchFamily="34" charset="0"/>
                <a:ea typeface="Times New Roman" panose="02020603050405020304" pitchFamily="18" charset="0"/>
                <a:cs typeface="Arial" panose="020B0604020202020204" pitchFamily="34" charset="0"/>
              </a:rPr>
              <a:t>Critical digital literacy refers to the ability to critically engage with and navigate the digital world, including understanding, evaluating, and creating digital content. It involves a set of skills and competencies that go beyond basic digital literacy, which focuses on the functional use of digital tools. Critical digital literacy emphasizes the capacity to </a:t>
            </a:r>
            <a:r>
              <a:rPr lang="en-GB" sz="1400" kern="0" dirty="0" err="1">
                <a:solidFill>
                  <a:srgbClr val="601788"/>
                </a:solidFill>
                <a:effectLst/>
                <a:latin typeface="Segoe UI" panose="020B0502040204020203" pitchFamily="34" charset="0"/>
                <a:ea typeface="Times New Roman" panose="02020603050405020304" pitchFamily="18" charset="0"/>
                <a:cs typeface="Arial" panose="020B0604020202020204" pitchFamily="34" charset="0"/>
              </a:rPr>
              <a:t>analyze</a:t>
            </a:r>
            <a:r>
              <a:rPr lang="en-GB" sz="1400" kern="0" dirty="0">
                <a:solidFill>
                  <a:srgbClr val="601788"/>
                </a:solidFill>
                <a:effectLst/>
                <a:latin typeface="Segoe UI" panose="020B0502040204020203" pitchFamily="34" charset="0"/>
                <a:ea typeface="Times New Roman" panose="02020603050405020304" pitchFamily="18" charset="0"/>
                <a:cs typeface="Arial" panose="020B0604020202020204" pitchFamily="34" charset="0"/>
              </a:rPr>
              <a:t> information, assess its reliability, and comprehend the broader social, cultural, and ethical implications of digital technologies.</a:t>
            </a:r>
            <a:endParaRPr lang="en-GB" sz="1400" kern="100" dirty="0">
              <a:solidFill>
                <a:srgbClr val="601788"/>
              </a:solidFill>
              <a:effectLst/>
              <a:latin typeface="Calibri" panose="020F0502020204030204" pitchFamily="34" charset="0"/>
              <a:ea typeface="DengXian" panose="02010600030101010101" pitchFamily="2" charset="-122"/>
              <a:cs typeface="Arial" panose="020B0604020202020204" pitchFamily="34" charset="0"/>
            </a:endParaRPr>
          </a:p>
          <a:p>
            <a:pPr>
              <a:spcBef>
                <a:spcPts val="1500"/>
              </a:spcBef>
              <a:spcAft>
                <a:spcPts val="1500"/>
              </a:spcAft>
            </a:pPr>
            <a:r>
              <a:rPr lang="en-GB" sz="1400" kern="0" dirty="0">
                <a:solidFill>
                  <a:srgbClr val="601788"/>
                </a:solidFill>
                <a:effectLst/>
                <a:latin typeface="Segoe UI" panose="020B0502040204020203" pitchFamily="34" charset="0"/>
                <a:ea typeface="Times New Roman" panose="02020603050405020304" pitchFamily="18" charset="0"/>
                <a:cs typeface="Arial" panose="020B0604020202020204" pitchFamily="34" charset="0"/>
              </a:rPr>
              <a:t>Key components of critical digital literacy include:</a:t>
            </a:r>
            <a:endParaRPr lang="en-GB" sz="1400" kern="100" dirty="0">
              <a:solidFill>
                <a:srgbClr val="601788"/>
              </a:solidFill>
              <a:effectLst/>
              <a:latin typeface="Calibri" panose="020F0502020204030204" pitchFamily="34" charset="0"/>
              <a:ea typeface="DengXian" panose="02010600030101010101" pitchFamily="2" charset="-122"/>
              <a:cs typeface="Arial" panose="020B0604020202020204" pitchFamily="34" charset="0"/>
            </a:endParaRPr>
          </a:p>
          <a:p>
            <a:pPr marL="342900" lvl="0" indent="-342900">
              <a:buFont typeface="+mj-lt"/>
              <a:buAutoNum type="arabicPeriod"/>
              <a:tabLst>
                <a:tab pos="457200" algn="l"/>
              </a:tabLst>
            </a:pPr>
            <a:r>
              <a:rPr lang="en-GB" sz="1400" b="1" kern="0" dirty="0">
                <a:solidFill>
                  <a:srgbClr val="601788"/>
                </a:solidFill>
                <a:effectLst/>
                <a:latin typeface="Segoe UI" panose="020B0502040204020203" pitchFamily="34" charset="0"/>
                <a:ea typeface="Times New Roman" panose="02020603050405020304" pitchFamily="18" charset="0"/>
                <a:cs typeface="Arial" panose="020B0604020202020204" pitchFamily="34" charset="0"/>
              </a:rPr>
              <a:t>Critical Thinking:</a:t>
            </a:r>
            <a:r>
              <a:rPr lang="en-GB" sz="1400" kern="0" dirty="0">
                <a:solidFill>
                  <a:srgbClr val="601788"/>
                </a:solidFill>
                <a:effectLst/>
                <a:latin typeface="Segoe UI" panose="020B0502040204020203" pitchFamily="34" charset="0"/>
                <a:ea typeface="Times New Roman" panose="02020603050405020304" pitchFamily="18" charset="0"/>
                <a:cs typeface="Arial" panose="020B0604020202020204" pitchFamily="34" charset="0"/>
              </a:rPr>
              <a:t> </a:t>
            </a:r>
            <a:r>
              <a:rPr lang="en-GB" kern="0" dirty="0">
                <a:solidFill>
                  <a:srgbClr val="FF0000"/>
                </a:solidFill>
                <a:effectLst/>
                <a:latin typeface="Segoe UI" panose="020B0502040204020203" pitchFamily="34" charset="0"/>
                <a:ea typeface="Times New Roman" panose="02020603050405020304" pitchFamily="18" charset="0"/>
                <a:cs typeface="Arial" panose="020B0604020202020204" pitchFamily="34" charset="0"/>
              </a:rPr>
              <a:t>The ability to </a:t>
            </a:r>
            <a:r>
              <a:rPr lang="en-GB" kern="0" dirty="0" err="1">
                <a:solidFill>
                  <a:srgbClr val="FF0000"/>
                </a:solidFill>
                <a:effectLst/>
                <a:latin typeface="Segoe UI" panose="020B0502040204020203" pitchFamily="34" charset="0"/>
                <a:ea typeface="Times New Roman" panose="02020603050405020304" pitchFamily="18" charset="0"/>
                <a:cs typeface="Arial" panose="020B0604020202020204" pitchFamily="34" charset="0"/>
              </a:rPr>
              <a:t>analyze</a:t>
            </a:r>
            <a:r>
              <a:rPr lang="en-GB" kern="0" dirty="0">
                <a:solidFill>
                  <a:srgbClr val="FF0000"/>
                </a:solidFill>
                <a:effectLst/>
                <a:latin typeface="Segoe UI" panose="020B0502040204020203" pitchFamily="34" charset="0"/>
                <a:ea typeface="Times New Roman" panose="02020603050405020304" pitchFamily="18" charset="0"/>
                <a:cs typeface="Arial" panose="020B0604020202020204" pitchFamily="34" charset="0"/>
              </a:rPr>
              <a:t> and evaluate digital information, distinguishing between credible and unreliable sources. This involves questioning assumptions, recognizing biases, and considering multiple perspectives.</a:t>
            </a:r>
            <a:endParaRPr lang="en-GB" kern="100" dirty="0">
              <a:solidFill>
                <a:srgbClr val="FF0000"/>
              </a:solidFill>
              <a:effectLst/>
              <a:latin typeface="Calibri" panose="020F0502020204030204" pitchFamily="34" charset="0"/>
              <a:ea typeface="DengXian" panose="02010600030101010101" pitchFamily="2" charset="-122"/>
              <a:cs typeface="Arial" panose="020B0604020202020204" pitchFamily="34" charset="0"/>
            </a:endParaRPr>
          </a:p>
          <a:p>
            <a:pPr marL="342900" lvl="0" indent="-342900">
              <a:buFont typeface="+mj-lt"/>
              <a:buAutoNum type="arabicPeriod"/>
              <a:tabLst>
                <a:tab pos="457200" algn="l"/>
              </a:tabLst>
            </a:pPr>
            <a:r>
              <a:rPr lang="en-GB" sz="1400" b="1" kern="0" dirty="0">
                <a:solidFill>
                  <a:srgbClr val="601788"/>
                </a:solidFill>
                <a:effectLst/>
                <a:latin typeface="Segoe UI" panose="020B0502040204020203" pitchFamily="34" charset="0"/>
                <a:ea typeface="Times New Roman" panose="02020603050405020304" pitchFamily="18" charset="0"/>
                <a:cs typeface="Arial" panose="020B0604020202020204" pitchFamily="34" charset="0"/>
              </a:rPr>
              <a:t>Media Literacy:</a:t>
            </a:r>
            <a:r>
              <a:rPr lang="en-GB" sz="1400" kern="0" dirty="0">
                <a:solidFill>
                  <a:srgbClr val="601788"/>
                </a:solidFill>
                <a:effectLst/>
                <a:latin typeface="Segoe UI" panose="020B0502040204020203" pitchFamily="34" charset="0"/>
                <a:ea typeface="Times New Roman" panose="02020603050405020304" pitchFamily="18" charset="0"/>
                <a:cs typeface="Arial" panose="020B0604020202020204" pitchFamily="34" charset="0"/>
              </a:rPr>
              <a:t> Understanding how media is created, distributed, and consumed in the digital age. This includes being aware of the persuasive techniques used in digital media and recognizing how different media forms shape information.</a:t>
            </a:r>
            <a:endParaRPr lang="en-GB" sz="1400" kern="100" dirty="0">
              <a:solidFill>
                <a:srgbClr val="601788"/>
              </a:solidFill>
              <a:effectLst/>
              <a:latin typeface="Calibri" panose="020F0502020204030204" pitchFamily="34" charset="0"/>
              <a:ea typeface="DengXian" panose="02010600030101010101" pitchFamily="2" charset="-122"/>
              <a:cs typeface="Arial" panose="020B0604020202020204" pitchFamily="34" charset="0"/>
            </a:endParaRPr>
          </a:p>
          <a:p>
            <a:pPr marL="342900" lvl="0" indent="-342900">
              <a:buFont typeface="+mj-lt"/>
              <a:buAutoNum type="arabicPeriod"/>
              <a:tabLst>
                <a:tab pos="457200" algn="l"/>
              </a:tabLst>
            </a:pPr>
            <a:r>
              <a:rPr lang="en-GB" sz="1400" b="1" kern="0" dirty="0">
                <a:solidFill>
                  <a:srgbClr val="601788"/>
                </a:solidFill>
                <a:effectLst/>
                <a:latin typeface="Segoe UI" panose="020B0502040204020203" pitchFamily="34" charset="0"/>
                <a:ea typeface="Times New Roman" panose="02020603050405020304" pitchFamily="18" charset="0"/>
                <a:cs typeface="Arial" panose="020B0604020202020204" pitchFamily="34" charset="0"/>
              </a:rPr>
              <a:t>Information Literacy:</a:t>
            </a:r>
            <a:r>
              <a:rPr lang="en-GB" sz="1400" kern="0" dirty="0">
                <a:solidFill>
                  <a:srgbClr val="601788"/>
                </a:solidFill>
                <a:effectLst/>
                <a:latin typeface="Segoe UI" panose="020B0502040204020203" pitchFamily="34" charset="0"/>
                <a:ea typeface="Times New Roman" panose="02020603050405020304" pitchFamily="18" charset="0"/>
                <a:cs typeface="Arial" panose="020B0604020202020204" pitchFamily="34" charset="0"/>
              </a:rPr>
              <a:t> The skill to locate, assess, and use information effectively in digital environments. This involves evaluating the credibility of online sources, understanding data privacy issues, and recognizing potential misinformation.</a:t>
            </a:r>
            <a:endParaRPr lang="en-GB" sz="1400" kern="100" dirty="0">
              <a:solidFill>
                <a:srgbClr val="601788"/>
              </a:solidFill>
              <a:effectLst/>
              <a:latin typeface="Calibri" panose="020F0502020204030204" pitchFamily="34" charset="0"/>
              <a:ea typeface="DengXian" panose="02010600030101010101" pitchFamily="2" charset="-122"/>
              <a:cs typeface="Arial" panose="020B0604020202020204" pitchFamily="34" charset="0"/>
            </a:endParaRPr>
          </a:p>
          <a:p>
            <a:pPr marL="342900" lvl="0" indent="-342900">
              <a:buFont typeface="+mj-lt"/>
              <a:buAutoNum type="arabicPeriod"/>
              <a:tabLst>
                <a:tab pos="457200" algn="l"/>
              </a:tabLst>
            </a:pPr>
            <a:r>
              <a:rPr lang="en-GB" sz="1400" b="1" kern="0" dirty="0">
                <a:solidFill>
                  <a:srgbClr val="601788"/>
                </a:solidFill>
                <a:effectLst/>
                <a:latin typeface="Segoe UI" panose="020B0502040204020203" pitchFamily="34" charset="0"/>
                <a:ea typeface="Times New Roman" panose="02020603050405020304" pitchFamily="18" charset="0"/>
                <a:cs typeface="Arial" panose="020B0604020202020204" pitchFamily="34" charset="0"/>
              </a:rPr>
              <a:t>Digital Citizenship:</a:t>
            </a:r>
            <a:r>
              <a:rPr lang="en-GB" sz="1400" kern="0" dirty="0">
                <a:solidFill>
                  <a:srgbClr val="601788"/>
                </a:solidFill>
                <a:effectLst/>
                <a:latin typeface="Segoe UI" panose="020B0502040204020203" pitchFamily="34" charset="0"/>
                <a:ea typeface="Times New Roman" panose="02020603050405020304" pitchFamily="18" charset="0"/>
                <a:cs typeface="Arial" panose="020B0604020202020204" pitchFamily="34" charset="0"/>
              </a:rPr>
              <a:t> Awareness of ethical and responsible </a:t>
            </a:r>
            <a:r>
              <a:rPr lang="en-GB" sz="1400" kern="0" dirty="0" err="1">
                <a:solidFill>
                  <a:srgbClr val="601788"/>
                </a:solidFill>
                <a:effectLst/>
                <a:latin typeface="Segoe UI" panose="020B0502040204020203" pitchFamily="34" charset="0"/>
                <a:ea typeface="Times New Roman" panose="02020603050405020304" pitchFamily="18" charset="0"/>
                <a:cs typeface="Arial" panose="020B0604020202020204" pitchFamily="34" charset="0"/>
              </a:rPr>
              <a:t>behavior</a:t>
            </a:r>
            <a:r>
              <a:rPr lang="en-GB" sz="1400" kern="0" dirty="0">
                <a:solidFill>
                  <a:srgbClr val="601788"/>
                </a:solidFill>
                <a:effectLst/>
                <a:latin typeface="Segoe UI" panose="020B0502040204020203" pitchFamily="34" charset="0"/>
                <a:ea typeface="Times New Roman" panose="02020603050405020304" pitchFamily="18" charset="0"/>
                <a:cs typeface="Arial" panose="020B0604020202020204" pitchFamily="34" charset="0"/>
              </a:rPr>
              <a:t> in online spaces. This includes understanding issues related to cyberbullying, online privacy, and respecting intellectual property rights.</a:t>
            </a:r>
            <a:endParaRPr lang="en-GB" sz="1400" kern="100" dirty="0">
              <a:solidFill>
                <a:srgbClr val="601788"/>
              </a:solidFill>
              <a:effectLst/>
              <a:latin typeface="Calibri" panose="020F0502020204030204" pitchFamily="34" charset="0"/>
              <a:ea typeface="DengXian" panose="02010600030101010101" pitchFamily="2" charset="-122"/>
              <a:cs typeface="Arial" panose="020B0604020202020204" pitchFamily="34" charset="0"/>
            </a:endParaRPr>
          </a:p>
          <a:p>
            <a:pPr marL="342900" lvl="0" indent="-342900">
              <a:buFont typeface="+mj-lt"/>
              <a:buAutoNum type="arabicPeriod"/>
              <a:tabLst>
                <a:tab pos="457200" algn="l"/>
              </a:tabLst>
            </a:pPr>
            <a:r>
              <a:rPr lang="en-GB" sz="1400" b="1" kern="0" dirty="0">
                <a:solidFill>
                  <a:srgbClr val="601788"/>
                </a:solidFill>
                <a:effectLst/>
                <a:latin typeface="Segoe UI" panose="020B0502040204020203" pitchFamily="34" charset="0"/>
                <a:ea typeface="Times New Roman" panose="02020603050405020304" pitchFamily="18" charset="0"/>
                <a:cs typeface="Arial" panose="020B0604020202020204" pitchFamily="34" charset="0"/>
              </a:rPr>
              <a:t>Creation and Communication:</a:t>
            </a:r>
            <a:r>
              <a:rPr lang="en-GB" sz="1400" kern="0" dirty="0">
                <a:solidFill>
                  <a:srgbClr val="601788"/>
                </a:solidFill>
                <a:effectLst/>
                <a:latin typeface="Segoe UI" panose="020B0502040204020203" pitchFamily="34" charset="0"/>
                <a:ea typeface="Times New Roman" panose="02020603050405020304" pitchFamily="18" charset="0"/>
                <a:cs typeface="Arial" panose="020B0604020202020204" pitchFamily="34" charset="0"/>
              </a:rPr>
              <a:t> The ability to produce and share digital content responsibly. This involves creating original digital media, understanding copyright laws, and considering the impact of digital communication on diverse audiences.</a:t>
            </a:r>
            <a:endParaRPr lang="en-GB" sz="1400" kern="100" dirty="0">
              <a:solidFill>
                <a:srgbClr val="601788"/>
              </a:solidFill>
              <a:effectLst/>
              <a:latin typeface="Calibri" panose="020F0502020204030204" pitchFamily="34" charset="0"/>
              <a:ea typeface="DengXian" panose="02010600030101010101" pitchFamily="2" charset="-122"/>
              <a:cs typeface="Arial" panose="020B0604020202020204" pitchFamily="34" charset="0"/>
            </a:endParaRPr>
          </a:p>
          <a:p>
            <a:pPr>
              <a:spcBef>
                <a:spcPts val="1500"/>
              </a:spcBef>
            </a:pPr>
            <a:r>
              <a:rPr lang="en-GB" sz="1400" kern="0" dirty="0">
                <a:solidFill>
                  <a:srgbClr val="601788"/>
                </a:solidFill>
                <a:effectLst/>
                <a:latin typeface="Segoe UI" panose="020B0502040204020203" pitchFamily="34" charset="0"/>
                <a:ea typeface="Times New Roman" panose="02020603050405020304" pitchFamily="18" charset="0"/>
                <a:cs typeface="Arial" panose="020B0604020202020204" pitchFamily="34" charset="0"/>
              </a:rPr>
              <a:t>In a rapidly evolving digital landscape, critical digital literacy is crucial for individuals to navigate the complexities of the digital world and make informed decisions in their personal, academic, and professional lives. It empowers individuals to be active and discerning participants in the digital society.</a:t>
            </a:r>
            <a:endParaRPr lang="en-GB" sz="1400" kern="100" dirty="0">
              <a:solidFill>
                <a:srgbClr val="601788"/>
              </a:solidFill>
              <a:effectLst/>
              <a:latin typeface="Calibri" panose="020F0502020204030204" pitchFamily="34" charset="0"/>
              <a:ea typeface="DengXian" panose="02010600030101010101" pitchFamily="2" charset="-122"/>
              <a:cs typeface="Arial" panose="020B0604020202020204" pitchFamily="34" charset="0"/>
            </a:endParaRPr>
          </a:p>
          <a:p>
            <a:endParaRPr lang="en-US" sz="900" dirty="0">
              <a:solidFill>
                <a:srgbClr val="601788"/>
              </a:solidFill>
            </a:endParaRPr>
          </a:p>
        </p:txBody>
      </p:sp>
    </p:spTree>
    <p:extLst>
      <p:ext uri="{BB962C8B-B14F-4D97-AF65-F5344CB8AC3E}">
        <p14:creationId xmlns:p14="http://schemas.microsoft.com/office/powerpoint/2010/main" val="25050639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A robot touching his head&#10;&#10;Description automatically generated">
            <a:extLst>
              <a:ext uri="{FF2B5EF4-FFF2-40B4-BE49-F238E27FC236}">
                <a16:creationId xmlns:a16="http://schemas.microsoft.com/office/drawing/2014/main" id="{EB4128C9-0738-DDE0-A02A-5C456C56291C}"/>
              </a:ext>
            </a:extLst>
          </p:cNvPr>
          <p:cNvPicPr>
            <a:picLocks noChangeAspect="1"/>
          </p:cNvPicPr>
          <p:nvPr/>
        </p:nvPicPr>
        <p:blipFill>
          <a:blip r:embed="rId2"/>
          <a:stretch>
            <a:fillRect/>
          </a:stretch>
        </p:blipFill>
        <p:spPr>
          <a:xfrm>
            <a:off x="9879724" y="329752"/>
            <a:ext cx="2035952" cy="1169296"/>
          </a:xfrm>
          <a:prstGeom prst="rect">
            <a:avLst/>
          </a:prstGeom>
        </p:spPr>
      </p:pic>
      <p:sp>
        <p:nvSpPr>
          <p:cNvPr id="3" name="TextBox 2">
            <a:extLst>
              <a:ext uri="{FF2B5EF4-FFF2-40B4-BE49-F238E27FC236}">
                <a16:creationId xmlns:a16="http://schemas.microsoft.com/office/drawing/2014/main" id="{37011389-3672-F02C-B3F2-1025468C67FC}"/>
              </a:ext>
            </a:extLst>
          </p:cNvPr>
          <p:cNvSpPr txBox="1"/>
          <p:nvPr/>
        </p:nvSpPr>
        <p:spPr>
          <a:xfrm>
            <a:off x="276324" y="324150"/>
            <a:ext cx="9319621" cy="1063216"/>
          </a:xfrm>
          <a:prstGeom prst="rect">
            <a:avLst/>
          </a:prstGeom>
          <a:noFill/>
          <a:ln w="28575">
            <a:solidFill>
              <a:schemeClr val="tx1"/>
            </a:solidFill>
          </a:ln>
        </p:spPr>
        <p:txBody>
          <a:bodyPr wrap="square" rtlCol="0">
            <a:spAutoFit/>
          </a:bodyPr>
          <a:lstStyle/>
          <a:p>
            <a:pPr lvl="0">
              <a:tabLst>
                <a:tab pos="457200" algn="l"/>
              </a:tabLst>
            </a:pPr>
            <a:r>
              <a:rPr lang="en-GB" sz="1400" b="1" kern="0" dirty="0">
                <a:solidFill>
                  <a:srgbClr val="601788"/>
                </a:solidFill>
                <a:effectLst/>
                <a:latin typeface="Segoe UI" panose="020B0502040204020203" pitchFamily="34" charset="0"/>
                <a:ea typeface="Times New Roman" panose="02020603050405020304" pitchFamily="18" charset="0"/>
                <a:cs typeface="Arial" panose="020B0604020202020204" pitchFamily="34" charset="0"/>
              </a:rPr>
              <a:t>Critical Thinking:</a:t>
            </a:r>
            <a:r>
              <a:rPr lang="en-GB" sz="1400" kern="0" dirty="0">
                <a:solidFill>
                  <a:srgbClr val="601788"/>
                </a:solidFill>
                <a:effectLst/>
                <a:latin typeface="Segoe UI" panose="020B0502040204020203" pitchFamily="34" charset="0"/>
                <a:ea typeface="Times New Roman" panose="02020603050405020304" pitchFamily="18" charset="0"/>
                <a:cs typeface="Arial" panose="020B0604020202020204" pitchFamily="34" charset="0"/>
              </a:rPr>
              <a:t> </a:t>
            </a:r>
            <a:r>
              <a:rPr lang="en-GB" kern="0" dirty="0">
                <a:solidFill>
                  <a:srgbClr val="FF0000"/>
                </a:solidFill>
                <a:effectLst/>
                <a:latin typeface="Segoe UI" panose="020B0502040204020203" pitchFamily="34" charset="0"/>
                <a:ea typeface="Times New Roman" panose="02020603050405020304" pitchFamily="18" charset="0"/>
                <a:cs typeface="Arial" panose="020B0604020202020204" pitchFamily="34" charset="0"/>
              </a:rPr>
              <a:t>The ability to </a:t>
            </a:r>
            <a:r>
              <a:rPr lang="en-GB" kern="0" dirty="0" err="1">
                <a:solidFill>
                  <a:srgbClr val="FF0000"/>
                </a:solidFill>
                <a:effectLst/>
                <a:latin typeface="Segoe UI" panose="020B0502040204020203" pitchFamily="34" charset="0"/>
                <a:ea typeface="Times New Roman" panose="02020603050405020304" pitchFamily="18" charset="0"/>
                <a:cs typeface="Arial" panose="020B0604020202020204" pitchFamily="34" charset="0"/>
              </a:rPr>
              <a:t>analyze</a:t>
            </a:r>
            <a:r>
              <a:rPr lang="en-GB" kern="0" dirty="0">
                <a:solidFill>
                  <a:srgbClr val="FF0000"/>
                </a:solidFill>
                <a:effectLst/>
                <a:latin typeface="Segoe UI" panose="020B0502040204020203" pitchFamily="34" charset="0"/>
                <a:ea typeface="Times New Roman" panose="02020603050405020304" pitchFamily="18" charset="0"/>
                <a:cs typeface="Arial" panose="020B0604020202020204" pitchFamily="34" charset="0"/>
              </a:rPr>
              <a:t> and evaluate digital information, distinguishing between credible and unreliable sources. This involves questioning assumptions, recognizing biases, and considering multiple perspectives.</a:t>
            </a:r>
            <a:endParaRPr lang="en-GB" kern="100" dirty="0">
              <a:solidFill>
                <a:srgbClr val="FF0000"/>
              </a:solidFill>
              <a:effectLst/>
              <a:latin typeface="Calibri" panose="020F0502020204030204" pitchFamily="34" charset="0"/>
              <a:ea typeface="DengXian" panose="02010600030101010101" pitchFamily="2" charset="-122"/>
              <a:cs typeface="Arial" panose="020B0604020202020204" pitchFamily="34" charset="0"/>
            </a:endParaRPr>
          </a:p>
          <a:p>
            <a:endParaRPr lang="en-US" sz="900" dirty="0">
              <a:solidFill>
                <a:srgbClr val="601788"/>
              </a:solidFill>
            </a:endParaRPr>
          </a:p>
        </p:txBody>
      </p:sp>
      <p:sp>
        <p:nvSpPr>
          <p:cNvPr id="4" name="TextBox 3">
            <a:extLst>
              <a:ext uri="{FF2B5EF4-FFF2-40B4-BE49-F238E27FC236}">
                <a16:creationId xmlns:a16="http://schemas.microsoft.com/office/drawing/2014/main" id="{18C46CFD-4B88-225D-BADC-8C448820B2DC}"/>
              </a:ext>
            </a:extLst>
          </p:cNvPr>
          <p:cNvSpPr txBox="1"/>
          <p:nvPr/>
        </p:nvSpPr>
        <p:spPr>
          <a:xfrm>
            <a:off x="139690" y="1997840"/>
            <a:ext cx="11565778" cy="4247317"/>
          </a:xfrm>
          <a:prstGeom prst="rect">
            <a:avLst/>
          </a:prstGeom>
          <a:noFill/>
        </p:spPr>
        <p:txBody>
          <a:bodyPr wrap="square" rtlCol="0">
            <a:spAutoFit/>
          </a:bodyPr>
          <a:lstStyle/>
          <a:p>
            <a:pPr algn="l"/>
            <a:r>
              <a:rPr lang="en-GB" b="0" i="0" dirty="0">
                <a:effectLst/>
                <a:latin typeface="-apple-system"/>
              </a:rPr>
              <a:t>Me- : Write a 200-word bio of Prof Colin Harrison</a:t>
            </a:r>
          </a:p>
          <a:p>
            <a:pPr algn="l"/>
            <a:r>
              <a:rPr lang="en-GB" b="0" i="0" dirty="0">
                <a:effectLst/>
                <a:latin typeface="-apple-system"/>
              </a:rPr>
              <a:t>ChatGPT:</a:t>
            </a:r>
          </a:p>
          <a:p>
            <a:pPr algn="l"/>
            <a:r>
              <a:rPr lang="en-GB" b="0" i="0" dirty="0">
                <a:effectLst/>
                <a:highlight>
                  <a:srgbClr val="FFFFFF"/>
                </a:highlight>
                <a:latin typeface="-apple-system"/>
              </a:rPr>
              <a:t>Professor Colin Harrison is a renowned expert in the field of education and technology, with a specific focus on innovative teaching strategies and the integration of digital tools in learning environments. He holds a Ph.D. in Educational Technology and has spent over two decades at the forefront of research aimed at enhancing student engagement through technology. </a:t>
            </a:r>
          </a:p>
          <a:p>
            <a:pPr algn="l"/>
            <a:r>
              <a:rPr lang="en-GB" b="0" i="0" dirty="0">
                <a:effectLst/>
                <a:highlight>
                  <a:srgbClr val="FFFFFF"/>
                </a:highlight>
                <a:latin typeface="-apple-system"/>
              </a:rPr>
              <a:t>As a member of various academic committees, Colin has contributed to shaping educational policies and practices within higher education institutions. He is a sought-after speaker at international conferences, where he shares his insights on the future of education, and has published numerous articles in prestigious journals. His work emphasizes the importance of adaptive learning and the role of artificial intelligence in personalizing educational experiences for diverse learners.</a:t>
            </a:r>
          </a:p>
          <a:p>
            <a:pPr algn="l"/>
            <a:r>
              <a:rPr lang="en-GB" b="0" i="0" dirty="0">
                <a:effectLst/>
                <a:highlight>
                  <a:srgbClr val="FFFFFF"/>
                </a:highlight>
                <a:latin typeface="-apple-system"/>
              </a:rPr>
              <a:t>In addition to his academic pursuits, Professor Harrison actively collaborates with several tech companies to develop educational software aimed at improving classroom experiences. His dedication to innovative education solutions has earned him several awards, including the National Teaching Award. Outside of academia, Colin is passionate about mentoring future educators, helping them to integrate technology effectively into their teaching methodologies. He continues to inspire educators and students alike with his forward-thinking approach to education.</a:t>
            </a:r>
          </a:p>
        </p:txBody>
      </p:sp>
    </p:spTree>
    <p:extLst>
      <p:ext uri="{BB962C8B-B14F-4D97-AF65-F5344CB8AC3E}">
        <p14:creationId xmlns:p14="http://schemas.microsoft.com/office/powerpoint/2010/main" val="314005132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A robot touching his head&#10;&#10;Description automatically generated">
            <a:extLst>
              <a:ext uri="{FF2B5EF4-FFF2-40B4-BE49-F238E27FC236}">
                <a16:creationId xmlns:a16="http://schemas.microsoft.com/office/drawing/2014/main" id="{EB4128C9-0738-DDE0-A02A-5C456C56291C}"/>
              </a:ext>
            </a:extLst>
          </p:cNvPr>
          <p:cNvPicPr>
            <a:picLocks noChangeAspect="1"/>
          </p:cNvPicPr>
          <p:nvPr/>
        </p:nvPicPr>
        <p:blipFill>
          <a:blip r:embed="rId2"/>
          <a:stretch>
            <a:fillRect/>
          </a:stretch>
        </p:blipFill>
        <p:spPr>
          <a:xfrm>
            <a:off x="9879724" y="329752"/>
            <a:ext cx="2035952" cy="1169296"/>
          </a:xfrm>
          <a:prstGeom prst="rect">
            <a:avLst/>
          </a:prstGeom>
        </p:spPr>
      </p:pic>
      <p:sp>
        <p:nvSpPr>
          <p:cNvPr id="3" name="TextBox 2">
            <a:extLst>
              <a:ext uri="{FF2B5EF4-FFF2-40B4-BE49-F238E27FC236}">
                <a16:creationId xmlns:a16="http://schemas.microsoft.com/office/drawing/2014/main" id="{37011389-3672-F02C-B3F2-1025468C67FC}"/>
              </a:ext>
            </a:extLst>
          </p:cNvPr>
          <p:cNvSpPr txBox="1"/>
          <p:nvPr/>
        </p:nvSpPr>
        <p:spPr>
          <a:xfrm>
            <a:off x="276324" y="324150"/>
            <a:ext cx="9319621" cy="1063216"/>
          </a:xfrm>
          <a:prstGeom prst="rect">
            <a:avLst/>
          </a:prstGeom>
          <a:noFill/>
          <a:ln w="28575">
            <a:solidFill>
              <a:schemeClr val="tx1"/>
            </a:solidFill>
          </a:ln>
        </p:spPr>
        <p:txBody>
          <a:bodyPr wrap="square" rtlCol="0">
            <a:spAutoFit/>
          </a:bodyPr>
          <a:lstStyle/>
          <a:p>
            <a:pPr lvl="0">
              <a:tabLst>
                <a:tab pos="457200" algn="l"/>
              </a:tabLst>
            </a:pPr>
            <a:r>
              <a:rPr lang="en-GB" sz="1400" b="1" kern="0" dirty="0">
                <a:solidFill>
                  <a:srgbClr val="601788"/>
                </a:solidFill>
                <a:effectLst/>
                <a:latin typeface="Segoe UI" panose="020B0502040204020203" pitchFamily="34" charset="0"/>
                <a:ea typeface="Times New Roman" panose="02020603050405020304" pitchFamily="18" charset="0"/>
                <a:cs typeface="Arial" panose="020B0604020202020204" pitchFamily="34" charset="0"/>
              </a:rPr>
              <a:t>Critical Thinking:</a:t>
            </a:r>
            <a:r>
              <a:rPr lang="en-GB" sz="1400" kern="0" dirty="0">
                <a:solidFill>
                  <a:srgbClr val="601788"/>
                </a:solidFill>
                <a:effectLst/>
                <a:latin typeface="Segoe UI" panose="020B0502040204020203" pitchFamily="34" charset="0"/>
                <a:ea typeface="Times New Roman" panose="02020603050405020304" pitchFamily="18" charset="0"/>
                <a:cs typeface="Arial" panose="020B0604020202020204" pitchFamily="34" charset="0"/>
              </a:rPr>
              <a:t> </a:t>
            </a:r>
            <a:r>
              <a:rPr lang="en-GB" kern="0" dirty="0">
                <a:solidFill>
                  <a:srgbClr val="FF0000"/>
                </a:solidFill>
                <a:effectLst/>
                <a:latin typeface="Segoe UI" panose="020B0502040204020203" pitchFamily="34" charset="0"/>
                <a:ea typeface="Times New Roman" panose="02020603050405020304" pitchFamily="18" charset="0"/>
                <a:cs typeface="Arial" panose="020B0604020202020204" pitchFamily="34" charset="0"/>
              </a:rPr>
              <a:t>The ability to </a:t>
            </a:r>
            <a:r>
              <a:rPr lang="en-GB" kern="0" dirty="0" err="1">
                <a:solidFill>
                  <a:srgbClr val="FF0000"/>
                </a:solidFill>
                <a:effectLst/>
                <a:latin typeface="Segoe UI" panose="020B0502040204020203" pitchFamily="34" charset="0"/>
                <a:ea typeface="Times New Roman" panose="02020603050405020304" pitchFamily="18" charset="0"/>
                <a:cs typeface="Arial" panose="020B0604020202020204" pitchFamily="34" charset="0"/>
              </a:rPr>
              <a:t>analyze</a:t>
            </a:r>
            <a:r>
              <a:rPr lang="en-GB" kern="0" dirty="0">
                <a:solidFill>
                  <a:srgbClr val="FF0000"/>
                </a:solidFill>
                <a:effectLst/>
                <a:latin typeface="Segoe UI" panose="020B0502040204020203" pitchFamily="34" charset="0"/>
                <a:ea typeface="Times New Roman" panose="02020603050405020304" pitchFamily="18" charset="0"/>
                <a:cs typeface="Arial" panose="020B0604020202020204" pitchFamily="34" charset="0"/>
              </a:rPr>
              <a:t> and evaluate digital information, distinguishing between credible and unreliable sources. This involves questioning assumptions, recognizing biases, and considering multiple perspectives.</a:t>
            </a:r>
            <a:endParaRPr lang="en-GB" kern="100" dirty="0">
              <a:solidFill>
                <a:srgbClr val="FF0000"/>
              </a:solidFill>
              <a:effectLst/>
              <a:latin typeface="Calibri" panose="020F0502020204030204" pitchFamily="34" charset="0"/>
              <a:ea typeface="DengXian" panose="02010600030101010101" pitchFamily="2" charset="-122"/>
              <a:cs typeface="Arial" panose="020B0604020202020204" pitchFamily="34" charset="0"/>
            </a:endParaRPr>
          </a:p>
          <a:p>
            <a:endParaRPr lang="en-US" sz="900" dirty="0">
              <a:solidFill>
                <a:srgbClr val="601788"/>
              </a:solidFill>
            </a:endParaRPr>
          </a:p>
        </p:txBody>
      </p:sp>
      <p:sp>
        <p:nvSpPr>
          <p:cNvPr id="4" name="TextBox 3">
            <a:extLst>
              <a:ext uri="{FF2B5EF4-FFF2-40B4-BE49-F238E27FC236}">
                <a16:creationId xmlns:a16="http://schemas.microsoft.com/office/drawing/2014/main" id="{18C46CFD-4B88-225D-BADC-8C448820B2DC}"/>
              </a:ext>
            </a:extLst>
          </p:cNvPr>
          <p:cNvSpPr txBox="1"/>
          <p:nvPr/>
        </p:nvSpPr>
        <p:spPr>
          <a:xfrm>
            <a:off x="139690" y="1997840"/>
            <a:ext cx="11565778" cy="4247317"/>
          </a:xfrm>
          <a:prstGeom prst="rect">
            <a:avLst/>
          </a:prstGeom>
          <a:noFill/>
        </p:spPr>
        <p:txBody>
          <a:bodyPr wrap="square" rtlCol="0">
            <a:spAutoFit/>
          </a:bodyPr>
          <a:lstStyle/>
          <a:p>
            <a:pPr algn="l"/>
            <a:r>
              <a:rPr lang="en-GB" b="0" i="0" dirty="0">
                <a:effectLst/>
                <a:latin typeface="-apple-system"/>
              </a:rPr>
              <a:t>Me- : Write a 200-word bio of Prof Colin Harrison</a:t>
            </a:r>
          </a:p>
          <a:p>
            <a:pPr algn="l"/>
            <a:r>
              <a:rPr lang="en-GB" b="0" i="0" dirty="0">
                <a:effectLst/>
                <a:latin typeface="-apple-system"/>
              </a:rPr>
              <a:t>ChatGPT:</a:t>
            </a:r>
          </a:p>
          <a:p>
            <a:pPr algn="l"/>
            <a:r>
              <a:rPr lang="en-GB" b="0" i="0" dirty="0">
                <a:effectLst/>
                <a:highlight>
                  <a:srgbClr val="FFFFFF"/>
                </a:highlight>
                <a:latin typeface="-apple-system"/>
              </a:rPr>
              <a:t>Professor Colin Harrison is a renowned expert in the field of education and technology, with a specific focus on innovative teaching strategies and the integration of digital tools in learning environments. He holds a Ph.D. in Educational Technology and has spent over two decades at the forefront of research aimed at enhancing student engagement through technology. </a:t>
            </a:r>
          </a:p>
          <a:p>
            <a:pPr algn="l"/>
            <a:r>
              <a:rPr lang="en-GB" b="0" i="0" dirty="0">
                <a:effectLst/>
                <a:highlight>
                  <a:srgbClr val="FFFFFF"/>
                </a:highlight>
                <a:latin typeface="-apple-system"/>
              </a:rPr>
              <a:t>As a member of various academic committees, Colin has contributed to shaping educational policies and practices within higher education institutions. He is a sought-after speaker at international conferences, where he shares his insights on the future of education, and has published numerous articles in prestigious journals. His work emphasizes the importance of adaptive learning and the role of artificial intelligence in personalizing educational experiences for diverse learners.</a:t>
            </a:r>
          </a:p>
          <a:p>
            <a:pPr algn="l"/>
            <a:r>
              <a:rPr lang="en-GB" b="0" i="0" dirty="0">
                <a:effectLst/>
                <a:highlight>
                  <a:srgbClr val="FFFFFF"/>
                </a:highlight>
                <a:latin typeface="-apple-system"/>
              </a:rPr>
              <a:t>In addition to his academic pursuits, Professor Harrison actively collaborates with several tech companies to develop educational software aimed at improving classroom experiences. His dedication to innovative education solutions has earned him several awards, including the National Teaching Award. Outside of academia, Colin is passionate about mentoring future educators, helping them to integrate technology effectively into their teaching methodologies. He continues to inspire educators and students alike with his forward-thinking approach to education.</a:t>
            </a:r>
          </a:p>
        </p:txBody>
      </p:sp>
      <p:sp>
        <p:nvSpPr>
          <p:cNvPr id="2" name="Rectangle 1">
            <a:extLst>
              <a:ext uri="{FF2B5EF4-FFF2-40B4-BE49-F238E27FC236}">
                <a16:creationId xmlns:a16="http://schemas.microsoft.com/office/drawing/2014/main" id="{0AC03AC7-2E97-CD9A-18D5-DD1A38796059}"/>
              </a:ext>
            </a:extLst>
          </p:cNvPr>
          <p:cNvSpPr/>
          <p:nvPr/>
        </p:nvSpPr>
        <p:spPr>
          <a:xfrm>
            <a:off x="2953407" y="3962400"/>
            <a:ext cx="5349765" cy="283779"/>
          </a:xfrm>
          <a:prstGeom prst="rect">
            <a:avLst/>
          </a:prstGeom>
          <a:noFill/>
          <a:ln w="571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C60DF43-4084-842B-C3D2-1BBCC83A9FB7}"/>
              </a:ext>
            </a:extLst>
          </p:cNvPr>
          <p:cNvSpPr txBox="1"/>
          <p:nvPr/>
        </p:nvSpPr>
        <p:spPr>
          <a:xfrm>
            <a:off x="5696607" y="1702676"/>
            <a:ext cx="2921441" cy="369332"/>
          </a:xfrm>
          <a:prstGeom prst="rect">
            <a:avLst/>
          </a:prstGeom>
          <a:noFill/>
          <a:ln w="57150">
            <a:solidFill>
              <a:srgbClr val="00B050"/>
            </a:solidFill>
          </a:ln>
        </p:spPr>
        <p:txBody>
          <a:bodyPr wrap="none" rtlCol="0">
            <a:spAutoFit/>
          </a:bodyPr>
          <a:lstStyle/>
          <a:p>
            <a:r>
              <a:rPr lang="en-US" dirty="0">
                <a:solidFill>
                  <a:srgbClr val="00B050"/>
                </a:solidFill>
              </a:rPr>
              <a:t>This would seem to be true!  </a:t>
            </a:r>
          </a:p>
        </p:txBody>
      </p:sp>
      <p:sp>
        <p:nvSpPr>
          <p:cNvPr id="6" name="Down Arrow 5">
            <a:extLst>
              <a:ext uri="{FF2B5EF4-FFF2-40B4-BE49-F238E27FC236}">
                <a16:creationId xmlns:a16="http://schemas.microsoft.com/office/drawing/2014/main" id="{D866133A-B617-EAF5-7B15-BD4F3DC87355}"/>
              </a:ext>
            </a:extLst>
          </p:cNvPr>
          <p:cNvSpPr/>
          <p:nvPr/>
        </p:nvSpPr>
        <p:spPr>
          <a:xfrm rot="13293944" flipH="1">
            <a:off x="6195139" y="1882907"/>
            <a:ext cx="200895" cy="2371092"/>
          </a:xfrm>
          <a:prstGeom prst="downArrow">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0680681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A robot touching his head&#10;&#10;Description automatically generated">
            <a:extLst>
              <a:ext uri="{FF2B5EF4-FFF2-40B4-BE49-F238E27FC236}">
                <a16:creationId xmlns:a16="http://schemas.microsoft.com/office/drawing/2014/main" id="{EB4128C9-0738-DDE0-A02A-5C456C56291C}"/>
              </a:ext>
            </a:extLst>
          </p:cNvPr>
          <p:cNvPicPr>
            <a:picLocks noChangeAspect="1"/>
          </p:cNvPicPr>
          <p:nvPr/>
        </p:nvPicPr>
        <p:blipFill>
          <a:blip r:embed="rId2"/>
          <a:stretch>
            <a:fillRect/>
          </a:stretch>
        </p:blipFill>
        <p:spPr>
          <a:xfrm>
            <a:off x="9879724" y="329752"/>
            <a:ext cx="2035952" cy="1169296"/>
          </a:xfrm>
          <a:prstGeom prst="rect">
            <a:avLst/>
          </a:prstGeom>
        </p:spPr>
      </p:pic>
      <p:sp>
        <p:nvSpPr>
          <p:cNvPr id="3" name="TextBox 2">
            <a:extLst>
              <a:ext uri="{FF2B5EF4-FFF2-40B4-BE49-F238E27FC236}">
                <a16:creationId xmlns:a16="http://schemas.microsoft.com/office/drawing/2014/main" id="{37011389-3672-F02C-B3F2-1025468C67FC}"/>
              </a:ext>
            </a:extLst>
          </p:cNvPr>
          <p:cNvSpPr txBox="1"/>
          <p:nvPr/>
        </p:nvSpPr>
        <p:spPr>
          <a:xfrm>
            <a:off x="276324" y="324150"/>
            <a:ext cx="9319621" cy="1063216"/>
          </a:xfrm>
          <a:prstGeom prst="rect">
            <a:avLst/>
          </a:prstGeom>
          <a:noFill/>
          <a:ln w="28575">
            <a:solidFill>
              <a:schemeClr val="tx1"/>
            </a:solidFill>
          </a:ln>
        </p:spPr>
        <p:txBody>
          <a:bodyPr wrap="square" rtlCol="0">
            <a:spAutoFit/>
          </a:bodyPr>
          <a:lstStyle/>
          <a:p>
            <a:pPr lvl="0">
              <a:tabLst>
                <a:tab pos="457200" algn="l"/>
              </a:tabLst>
            </a:pPr>
            <a:r>
              <a:rPr lang="en-GB" sz="1400" b="1" kern="0" dirty="0">
                <a:solidFill>
                  <a:srgbClr val="601788"/>
                </a:solidFill>
                <a:effectLst/>
                <a:latin typeface="Segoe UI" panose="020B0502040204020203" pitchFamily="34" charset="0"/>
                <a:ea typeface="Times New Roman" panose="02020603050405020304" pitchFamily="18" charset="0"/>
                <a:cs typeface="Arial" panose="020B0604020202020204" pitchFamily="34" charset="0"/>
              </a:rPr>
              <a:t>Critical Thinking:</a:t>
            </a:r>
            <a:r>
              <a:rPr lang="en-GB" sz="1400" kern="0" dirty="0">
                <a:solidFill>
                  <a:srgbClr val="601788"/>
                </a:solidFill>
                <a:effectLst/>
                <a:latin typeface="Segoe UI" panose="020B0502040204020203" pitchFamily="34" charset="0"/>
                <a:ea typeface="Times New Roman" panose="02020603050405020304" pitchFamily="18" charset="0"/>
                <a:cs typeface="Arial" panose="020B0604020202020204" pitchFamily="34" charset="0"/>
              </a:rPr>
              <a:t> </a:t>
            </a:r>
            <a:r>
              <a:rPr lang="en-GB" kern="0" dirty="0">
                <a:solidFill>
                  <a:srgbClr val="FF0000"/>
                </a:solidFill>
                <a:effectLst/>
                <a:latin typeface="Segoe UI" panose="020B0502040204020203" pitchFamily="34" charset="0"/>
                <a:ea typeface="Times New Roman" panose="02020603050405020304" pitchFamily="18" charset="0"/>
                <a:cs typeface="Arial" panose="020B0604020202020204" pitchFamily="34" charset="0"/>
              </a:rPr>
              <a:t>The ability to </a:t>
            </a:r>
            <a:r>
              <a:rPr lang="en-GB" kern="0" dirty="0" err="1">
                <a:solidFill>
                  <a:srgbClr val="FF0000"/>
                </a:solidFill>
                <a:effectLst/>
                <a:latin typeface="Segoe UI" panose="020B0502040204020203" pitchFamily="34" charset="0"/>
                <a:ea typeface="Times New Roman" panose="02020603050405020304" pitchFamily="18" charset="0"/>
                <a:cs typeface="Arial" panose="020B0604020202020204" pitchFamily="34" charset="0"/>
              </a:rPr>
              <a:t>analyze</a:t>
            </a:r>
            <a:r>
              <a:rPr lang="en-GB" kern="0" dirty="0">
                <a:solidFill>
                  <a:srgbClr val="FF0000"/>
                </a:solidFill>
                <a:effectLst/>
                <a:latin typeface="Segoe UI" panose="020B0502040204020203" pitchFamily="34" charset="0"/>
                <a:ea typeface="Times New Roman" panose="02020603050405020304" pitchFamily="18" charset="0"/>
                <a:cs typeface="Arial" panose="020B0604020202020204" pitchFamily="34" charset="0"/>
              </a:rPr>
              <a:t> and evaluate digital information, distinguishing between credible and unreliable sources. This involves questioning assumptions, recognizing biases, and considering multiple perspectives.</a:t>
            </a:r>
            <a:endParaRPr lang="en-GB" kern="100" dirty="0">
              <a:solidFill>
                <a:srgbClr val="FF0000"/>
              </a:solidFill>
              <a:effectLst/>
              <a:latin typeface="Calibri" panose="020F0502020204030204" pitchFamily="34" charset="0"/>
              <a:ea typeface="DengXian" panose="02010600030101010101" pitchFamily="2" charset="-122"/>
              <a:cs typeface="Arial" panose="020B0604020202020204" pitchFamily="34" charset="0"/>
            </a:endParaRPr>
          </a:p>
          <a:p>
            <a:endParaRPr lang="en-US" sz="900" dirty="0">
              <a:solidFill>
                <a:srgbClr val="601788"/>
              </a:solidFill>
            </a:endParaRPr>
          </a:p>
        </p:txBody>
      </p:sp>
      <p:sp>
        <p:nvSpPr>
          <p:cNvPr id="4" name="TextBox 3">
            <a:extLst>
              <a:ext uri="{FF2B5EF4-FFF2-40B4-BE49-F238E27FC236}">
                <a16:creationId xmlns:a16="http://schemas.microsoft.com/office/drawing/2014/main" id="{18C46CFD-4B88-225D-BADC-8C448820B2DC}"/>
              </a:ext>
            </a:extLst>
          </p:cNvPr>
          <p:cNvSpPr txBox="1"/>
          <p:nvPr/>
        </p:nvSpPr>
        <p:spPr>
          <a:xfrm>
            <a:off x="139690" y="1997840"/>
            <a:ext cx="11565778" cy="4801314"/>
          </a:xfrm>
          <a:prstGeom prst="rect">
            <a:avLst/>
          </a:prstGeom>
          <a:noFill/>
        </p:spPr>
        <p:txBody>
          <a:bodyPr wrap="square" rtlCol="0">
            <a:spAutoFit/>
          </a:bodyPr>
          <a:lstStyle/>
          <a:p>
            <a:pPr algn="l"/>
            <a:r>
              <a:rPr lang="en-GB" b="0" i="0" dirty="0">
                <a:effectLst/>
                <a:latin typeface="Arial" panose="020B0604020202020204" pitchFamily="34" charset="0"/>
                <a:cs typeface="Arial" panose="020B0604020202020204" pitchFamily="34" charset="0"/>
              </a:rPr>
              <a:t>Me- : Write a 200-word bio of Prof Colin Harrison</a:t>
            </a:r>
          </a:p>
          <a:p>
            <a:pPr algn="l"/>
            <a:r>
              <a:rPr lang="en-GB" b="0" i="0" dirty="0">
                <a:effectLst/>
                <a:latin typeface="Arial" panose="020B0604020202020204" pitchFamily="34" charset="0"/>
                <a:cs typeface="Arial" panose="020B0604020202020204" pitchFamily="34" charset="0"/>
              </a:rPr>
              <a:t>ChatGPT:</a:t>
            </a:r>
          </a:p>
          <a:p>
            <a:pPr algn="l"/>
            <a:r>
              <a:rPr lang="en-GB" b="0" i="0" dirty="0">
                <a:effectLst/>
                <a:highlight>
                  <a:srgbClr val="FFFFFF"/>
                </a:highlight>
                <a:latin typeface="Arial" panose="020B0604020202020204" pitchFamily="34" charset="0"/>
                <a:cs typeface="Arial" panose="020B0604020202020204" pitchFamily="34" charset="0"/>
              </a:rPr>
              <a:t>Professor Colin Harrison is a renowned expert in the field of education and technology, with a specific focus on innovative teaching strategies and the integration of digital tools in learning environments. He holds a </a:t>
            </a:r>
            <a:r>
              <a:rPr lang="en-GB" b="0" i="0" dirty="0">
                <a:solidFill>
                  <a:srgbClr val="FF0000"/>
                </a:solidFill>
                <a:effectLst/>
                <a:highlight>
                  <a:srgbClr val="FFFFFF"/>
                </a:highlight>
                <a:latin typeface="Arial" panose="020B0604020202020204" pitchFamily="34" charset="0"/>
                <a:cs typeface="Arial" panose="020B0604020202020204" pitchFamily="34" charset="0"/>
              </a:rPr>
              <a:t>Ph.D. in Educational Technology</a:t>
            </a:r>
            <a:r>
              <a:rPr lang="en-GB" b="0" i="0" dirty="0">
                <a:effectLst/>
                <a:highlight>
                  <a:srgbClr val="FFFFFF"/>
                </a:highlight>
                <a:latin typeface="Arial" panose="020B0604020202020204" pitchFamily="34" charset="0"/>
                <a:cs typeface="Arial" panose="020B0604020202020204" pitchFamily="34" charset="0"/>
              </a:rPr>
              <a:t> and has spent </a:t>
            </a:r>
            <a:r>
              <a:rPr lang="en-GB" b="0" i="0" dirty="0">
                <a:solidFill>
                  <a:srgbClr val="FF0000"/>
                </a:solidFill>
                <a:effectLst/>
                <a:highlight>
                  <a:srgbClr val="FFFFFF"/>
                </a:highlight>
                <a:latin typeface="Arial" panose="020B0604020202020204" pitchFamily="34" charset="0"/>
                <a:cs typeface="Arial" panose="020B0604020202020204" pitchFamily="34" charset="0"/>
              </a:rPr>
              <a:t>over two decades </a:t>
            </a:r>
            <a:r>
              <a:rPr lang="en-GB" b="0" i="0" dirty="0">
                <a:effectLst/>
                <a:highlight>
                  <a:srgbClr val="FFFFFF"/>
                </a:highlight>
                <a:latin typeface="Arial" panose="020B0604020202020204" pitchFamily="34" charset="0"/>
                <a:cs typeface="Arial" panose="020B0604020202020204" pitchFamily="34" charset="0"/>
              </a:rPr>
              <a:t>at the forefront of research aimed at enhancing student engagement through technology. </a:t>
            </a:r>
          </a:p>
          <a:p>
            <a:pPr algn="l"/>
            <a:r>
              <a:rPr lang="en-GB" b="0" i="0" dirty="0">
                <a:effectLst/>
                <a:highlight>
                  <a:srgbClr val="FFFFFF"/>
                </a:highlight>
                <a:latin typeface="Arial" panose="020B0604020202020204" pitchFamily="34" charset="0"/>
                <a:cs typeface="Arial" panose="020B0604020202020204" pitchFamily="34" charset="0"/>
              </a:rPr>
              <a:t>As a member of various academic committees, Colin has contributed to shaping educational policies and practices within higher education institutions. He is a sought-after speaker at international conferences, where he shares his insights on the future of education, and </a:t>
            </a:r>
            <a:r>
              <a:rPr lang="en-GB" b="0" i="0" dirty="0">
                <a:solidFill>
                  <a:srgbClr val="FF0000"/>
                </a:solidFill>
                <a:effectLst/>
                <a:highlight>
                  <a:srgbClr val="FFFFFF"/>
                </a:highlight>
                <a:latin typeface="Arial" panose="020B0604020202020204" pitchFamily="34" charset="0"/>
                <a:cs typeface="Arial" panose="020B0604020202020204" pitchFamily="34" charset="0"/>
              </a:rPr>
              <a:t>has published numerous articles in prestigious journals</a:t>
            </a:r>
            <a:r>
              <a:rPr lang="en-GB" b="0" i="0" dirty="0">
                <a:effectLst/>
                <a:highlight>
                  <a:srgbClr val="FFFFFF"/>
                </a:highlight>
                <a:latin typeface="Arial" panose="020B0604020202020204" pitchFamily="34" charset="0"/>
                <a:cs typeface="Arial" panose="020B0604020202020204" pitchFamily="34" charset="0"/>
              </a:rPr>
              <a:t>. His work emphasizes the importance of adaptive learning and the role of artificial intelligence in personalizing educational experiences for diverse learners.</a:t>
            </a:r>
          </a:p>
          <a:p>
            <a:pPr algn="l"/>
            <a:r>
              <a:rPr lang="en-GB" b="0" i="0" dirty="0">
                <a:effectLst/>
                <a:highlight>
                  <a:srgbClr val="FFFFFF"/>
                </a:highlight>
                <a:latin typeface="Arial" panose="020B0604020202020204" pitchFamily="34" charset="0"/>
                <a:cs typeface="Arial" panose="020B0604020202020204" pitchFamily="34" charset="0"/>
              </a:rPr>
              <a:t>In addition to his academic pursuits, </a:t>
            </a:r>
            <a:r>
              <a:rPr lang="en-GB" b="0" i="0" dirty="0">
                <a:solidFill>
                  <a:srgbClr val="FF0000"/>
                </a:solidFill>
                <a:effectLst/>
                <a:highlight>
                  <a:srgbClr val="FFFFFF"/>
                </a:highlight>
                <a:latin typeface="Arial" panose="020B0604020202020204" pitchFamily="34" charset="0"/>
                <a:cs typeface="Arial" panose="020B0604020202020204" pitchFamily="34" charset="0"/>
              </a:rPr>
              <a:t>Professor Harrison actively collaborates with several tech companies to develop educational software</a:t>
            </a:r>
            <a:r>
              <a:rPr lang="en-GB" b="0" i="0" dirty="0">
                <a:effectLst/>
                <a:highlight>
                  <a:srgbClr val="FFFFFF"/>
                </a:highlight>
                <a:latin typeface="Arial" panose="020B0604020202020204" pitchFamily="34" charset="0"/>
                <a:cs typeface="Arial" panose="020B0604020202020204" pitchFamily="34" charset="0"/>
              </a:rPr>
              <a:t> aimed at improving classroom experiences. His dedication to innovative education solutions has earned him several awards, including the </a:t>
            </a:r>
            <a:r>
              <a:rPr lang="en-GB" b="0" i="0" dirty="0">
                <a:solidFill>
                  <a:srgbClr val="FF0000"/>
                </a:solidFill>
                <a:effectLst/>
                <a:highlight>
                  <a:srgbClr val="FFFFFF"/>
                </a:highlight>
                <a:latin typeface="Arial" panose="020B0604020202020204" pitchFamily="34" charset="0"/>
                <a:cs typeface="Arial" panose="020B0604020202020204" pitchFamily="34" charset="0"/>
              </a:rPr>
              <a:t>National Teaching Award</a:t>
            </a:r>
            <a:r>
              <a:rPr lang="en-GB" b="0" i="0" dirty="0">
                <a:effectLst/>
                <a:highlight>
                  <a:srgbClr val="FFFFFF"/>
                </a:highlight>
                <a:latin typeface="Arial" panose="020B0604020202020204" pitchFamily="34" charset="0"/>
                <a:cs typeface="Arial" panose="020B0604020202020204" pitchFamily="34" charset="0"/>
              </a:rPr>
              <a:t>. Outside of academia, Colin is </a:t>
            </a:r>
            <a:r>
              <a:rPr lang="en-GB" b="0" i="0" dirty="0">
                <a:solidFill>
                  <a:srgbClr val="FF0000"/>
                </a:solidFill>
                <a:effectLst/>
                <a:highlight>
                  <a:srgbClr val="FFFFFF"/>
                </a:highlight>
                <a:latin typeface="Arial" panose="020B0604020202020204" pitchFamily="34" charset="0"/>
                <a:cs typeface="Arial" panose="020B0604020202020204" pitchFamily="34" charset="0"/>
              </a:rPr>
              <a:t>passionate about mentoring future educators</a:t>
            </a:r>
            <a:r>
              <a:rPr lang="en-GB" b="0" i="0" dirty="0">
                <a:effectLst/>
                <a:highlight>
                  <a:srgbClr val="FFFFFF"/>
                </a:highlight>
                <a:latin typeface="Arial" panose="020B0604020202020204" pitchFamily="34" charset="0"/>
                <a:cs typeface="Arial" panose="020B0604020202020204" pitchFamily="34" charset="0"/>
              </a:rPr>
              <a:t>, helping them to integrate technology effectively into their teaching methodologies. </a:t>
            </a:r>
            <a:r>
              <a:rPr lang="en-GB" b="0" i="0" dirty="0">
                <a:solidFill>
                  <a:srgbClr val="FF0000"/>
                </a:solidFill>
                <a:effectLst/>
                <a:highlight>
                  <a:srgbClr val="FFFFFF"/>
                </a:highlight>
                <a:latin typeface="Arial" panose="020B0604020202020204" pitchFamily="34" charset="0"/>
                <a:cs typeface="Arial" panose="020B0604020202020204" pitchFamily="34" charset="0"/>
              </a:rPr>
              <a:t>He continues to inspire educators and students alike with his forward-thinking approach</a:t>
            </a:r>
            <a:r>
              <a:rPr lang="en-GB" b="0" i="0" dirty="0">
                <a:effectLst/>
                <a:highlight>
                  <a:srgbClr val="FFFFFF"/>
                </a:highlight>
                <a:latin typeface="Arial" panose="020B0604020202020204" pitchFamily="34" charset="0"/>
                <a:cs typeface="Arial" panose="020B0604020202020204" pitchFamily="34" charset="0"/>
              </a:rPr>
              <a:t> to education.</a:t>
            </a:r>
          </a:p>
        </p:txBody>
      </p:sp>
      <p:sp>
        <p:nvSpPr>
          <p:cNvPr id="6" name="Down Arrow 5">
            <a:extLst>
              <a:ext uri="{FF2B5EF4-FFF2-40B4-BE49-F238E27FC236}">
                <a16:creationId xmlns:a16="http://schemas.microsoft.com/office/drawing/2014/main" id="{9CBF6E59-30CD-F08B-A311-7033C0CB2E4A}"/>
              </a:ext>
            </a:extLst>
          </p:cNvPr>
          <p:cNvSpPr/>
          <p:nvPr/>
        </p:nvSpPr>
        <p:spPr>
          <a:xfrm rot="8306056">
            <a:off x="10250442" y="2005512"/>
            <a:ext cx="230044" cy="978408"/>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45742952-A2C2-589D-4EE0-73215CE9D50F}"/>
              </a:ext>
            </a:extLst>
          </p:cNvPr>
          <p:cNvSpPr txBox="1"/>
          <p:nvPr/>
        </p:nvSpPr>
        <p:spPr>
          <a:xfrm>
            <a:off x="9275456" y="1690764"/>
            <a:ext cx="887551" cy="369332"/>
          </a:xfrm>
          <a:prstGeom prst="rect">
            <a:avLst/>
          </a:prstGeom>
          <a:noFill/>
        </p:spPr>
        <p:txBody>
          <a:bodyPr wrap="none" rtlCol="0">
            <a:spAutoFit/>
          </a:bodyPr>
          <a:lstStyle/>
          <a:p>
            <a:r>
              <a:rPr lang="en-US" dirty="0">
                <a:solidFill>
                  <a:srgbClr val="FF0000"/>
                </a:solidFill>
              </a:rPr>
              <a:t>Wrong!</a:t>
            </a:r>
          </a:p>
        </p:txBody>
      </p:sp>
      <p:sp>
        <p:nvSpPr>
          <p:cNvPr id="8" name="Down Arrow 7">
            <a:extLst>
              <a:ext uri="{FF2B5EF4-FFF2-40B4-BE49-F238E27FC236}">
                <a16:creationId xmlns:a16="http://schemas.microsoft.com/office/drawing/2014/main" id="{ADA6C84E-7008-E134-856C-C7E92AE58916}"/>
              </a:ext>
            </a:extLst>
          </p:cNvPr>
          <p:cNvSpPr/>
          <p:nvPr/>
        </p:nvSpPr>
        <p:spPr>
          <a:xfrm rot="8096590">
            <a:off x="4418738" y="1796747"/>
            <a:ext cx="270576" cy="1563972"/>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own Arrow 9">
            <a:extLst>
              <a:ext uri="{FF2B5EF4-FFF2-40B4-BE49-F238E27FC236}">
                <a16:creationId xmlns:a16="http://schemas.microsoft.com/office/drawing/2014/main" id="{CC27CB8E-119F-FD04-55E9-E8C6596EB50B}"/>
              </a:ext>
            </a:extLst>
          </p:cNvPr>
          <p:cNvSpPr/>
          <p:nvPr/>
        </p:nvSpPr>
        <p:spPr>
          <a:xfrm rot="8096590">
            <a:off x="7595570" y="1796999"/>
            <a:ext cx="270576" cy="2679395"/>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AFB44A46-0298-A887-3AD0-FF4727CFE868}"/>
              </a:ext>
            </a:extLst>
          </p:cNvPr>
          <p:cNvSpPr txBox="1"/>
          <p:nvPr/>
        </p:nvSpPr>
        <p:spPr>
          <a:xfrm>
            <a:off x="3159089" y="1710608"/>
            <a:ext cx="2172005" cy="369332"/>
          </a:xfrm>
          <a:prstGeom prst="rect">
            <a:avLst/>
          </a:prstGeom>
          <a:noFill/>
        </p:spPr>
        <p:txBody>
          <a:bodyPr wrap="none" rtlCol="0">
            <a:spAutoFit/>
          </a:bodyPr>
          <a:lstStyle/>
          <a:p>
            <a:r>
              <a:rPr lang="en-US" dirty="0">
                <a:solidFill>
                  <a:srgbClr val="FF0000"/>
                </a:solidFill>
              </a:rPr>
              <a:t>Vague- four decades!</a:t>
            </a:r>
          </a:p>
        </p:txBody>
      </p:sp>
      <p:sp>
        <p:nvSpPr>
          <p:cNvPr id="12" name="Down Arrow 11">
            <a:extLst>
              <a:ext uri="{FF2B5EF4-FFF2-40B4-BE49-F238E27FC236}">
                <a16:creationId xmlns:a16="http://schemas.microsoft.com/office/drawing/2014/main" id="{C0072C5A-015B-9C5F-01BC-1E251108EFCD}"/>
              </a:ext>
            </a:extLst>
          </p:cNvPr>
          <p:cNvSpPr/>
          <p:nvPr/>
        </p:nvSpPr>
        <p:spPr>
          <a:xfrm rot="8306056" flipH="1" flipV="1">
            <a:off x="10240749" y="5121188"/>
            <a:ext cx="249430" cy="1696536"/>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6A7A2129-D7E2-C7F0-8DD9-85C4E19B1E08}"/>
              </a:ext>
            </a:extLst>
          </p:cNvPr>
          <p:cNvSpPr txBox="1"/>
          <p:nvPr/>
        </p:nvSpPr>
        <p:spPr>
          <a:xfrm>
            <a:off x="10941447" y="6419245"/>
            <a:ext cx="887551" cy="369332"/>
          </a:xfrm>
          <a:prstGeom prst="rect">
            <a:avLst/>
          </a:prstGeom>
          <a:noFill/>
        </p:spPr>
        <p:txBody>
          <a:bodyPr wrap="none" rtlCol="0">
            <a:spAutoFit/>
          </a:bodyPr>
          <a:lstStyle/>
          <a:p>
            <a:r>
              <a:rPr lang="en-US" dirty="0">
                <a:solidFill>
                  <a:srgbClr val="FF0000"/>
                </a:solidFill>
              </a:rPr>
              <a:t>Wrong!</a:t>
            </a:r>
          </a:p>
        </p:txBody>
      </p:sp>
      <p:sp>
        <p:nvSpPr>
          <p:cNvPr id="16" name="TextBox 15">
            <a:extLst>
              <a:ext uri="{FF2B5EF4-FFF2-40B4-BE49-F238E27FC236}">
                <a16:creationId xmlns:a16="http://schemas.microsoft.com/office/drawing/2014/main" id="{A6B58FEF-D1BC-F168-147D-9E25E2A6B3AD}"/>
              </a:ext>
            </a:extLst>
          </p:cNvPr>
          <p:cNvSpPr txBox="1"/>
          <p:nvPr/>
        </p:nvSpPr>
        <p:spPr>
          <a:xfrm>
            <a:off x="8491954" y="6429822"/>
            <a:ext cx="887551" cy="369332"/>
          </a:xfrm>
          <a:prstGeom prst="rect">
            <a:avLst/>
          </a:prstGeom>
          <a:noFill/>
        </p:spPr>
        <p:txBody>
          <a:bodyPr wrap="square" rtlCol="0">
            <a:spAutoFit/>
          </a:bodyPr>
          <a:lstStyle/>
          <a:p>
            <a:r>
              <a:rPr lang="en-US" dirty="0">
                <a:solidFill>
                  <a:srgbClr val="FF0000"/>
                </a:solidFill>
              </a:rPr>
              <a:t>Wrong!</a:t>
            </a:r>
          </a:p>
        </p:txBody>
      </p:sp>
      <p:sp>
        <p:nvSpPr>
          <p:cNvPr id="17" name="Down Arrow 16">
            <a:extLst>
              <a:ext uri="{FF2B5EF4-FFF2-40B4-BE49-F238E27FC236}">
                <a16:creationId xmlns:a16="http://schemas.microsoft.com/office/drawing/2014/main" id="{6A872527-BCEB-4553-71B9-4F8DA66176D7}"/>
              </a:ext>
            </a:extLst>
          </p:cNvPr>
          <p:cNvSpPr/>
          <p:nvPr/>
        </p:nvSpPr>
        <p:spPr>
          <a:xfrm rot="8306056" flipH="1" flipV="1">
            <a:off x="8004458" y="5763309"/>
            <a:ext cx="230044" cy="978408"/>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7B28592A-15D3-CC2A-DA87-C6058DA3F843}"/>
              </a:ext>
            </a:extLst>
          </p:cNvPr>
          <p:cNvSpPr txBox="1"/>
          <p:nvPr/>
        </p:nvSpPr>
        <p:spPr>
          <a:xfrm>
            <a:off x="6153900" y="1822797"/>
            <a:ext cx="835485" cy="369332"/>
          </a:xfrm>
          <a:prstGeom prst="rect">
            <a:avLst/>
          </a:prstGeom>
          <a:noFill/>
        </p:spPr>
        <p:txBody>
          <a:bodyPr wrap="none" rtlCol="0">
            <a:spAutoFit/>
          </a:bodyPr>
          <a:lstStyle/>
          <a:p>
            <a:r>
              <a:rPr lang="en-US" dirty="0">
                <a:solidFill>
                  <a:srgbClr val="FF0000"/>
                </a:solidFill>
              </a:rPr>
              <a:t>Vague!</a:t>
            </a:r>
          </a:p>
        </p:txBody>
      </p:sp>
      <p:sp>
        <p:nvSpPr>
          <p:cNvPr id="19" name="Down Arrow 18">
            <a:extLst>
              <a:ext uri="{FF2B5EF4-FFF2-40B4-BE49-F238E27FC236}">
                <a16:creationId xmlns:a16="http://schemas.microsoft.com/office/drawing/2014/main" id="{6F5A606B-F851-B2D3-884B-AA8E93B95B53}"/>
              </a:ext>
            </a:extLst>
          </p:cNvPr>
          <p:cNvSpPr/>
          <p:nvPr/>
        </p:nvSpPr>
        <p:spPr>
          <a:xfrm rot="8096590" flipH="1" flipV="1">
            <a:off x="2453957" y="6037125"/>
            <a:ext cx="270576" cy="733170"/>
          </a:xfrm>
          <a:prstGeom prst="downArrow">
            <a:avLst>
              <a:gd name="adj1" fmla="val 50000"/>
              <a:gd name="adj2" fmla="val 58249"/>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4CB6829D-16BC-F21B-EFB8-6D7E28F1BECC}"/>
              </a:ext>
            </a:extLst>
          </p:cNvPr>
          <p:cNvSpPr txBox="1"/>
          <p:nvPr/>
        </p:nvSpPr>
        <p:spPr>
          <a:xfrm>
            <a:off x="4626927" y="6545145"/>
            <a:ext cx="835485" cy="369332"/>
          </a:xfrm>
          <a:prstGeom prst="rect">
            <a:avLst/>
          </a:prstGeom>
          <a:noFill/>
        </p:spPr>
        <p:txBody>
          <a:bodyPr wrap="none" rtlCol="0">
            <a:spAutoFit/>
          </a:bodyPr>
          <a:lstStyle/>
          <a:p>
            <a:r>
              <a:rPr lang="en-US" dirty="0">
                <a:solidFill>
                  <a:srgbClr val="FF0000"/>
                </a:solidFill>
              </a:rPr>
              <a:t>Vague!</a:t>
            </a:r>
          </a:p>
        </p:txBody>
      </p:sp>
      <p:sp>
        <p:nvSpPr>
          <p:cNvPr id="21" name="Down Arrow 20">
            <a:extLst>
              <a:ext uri="{FF2B5EF4-FFF2-40B4-BE49-F238E27FC236}">
                <a16:creationId xmlns:a16="http://schemas.microsoft.com/office/drawing/2014/main" id="{66D2EE24-B126-DD8A-E5AF-E47652495F0E}"/>
              </a:ext>
            </a:extLst>
          </p:cNvPr>
          <p:cNvSpPr/>
          <p:nvPr/>
        </p:nvSpPr>
        <p:spPr>
          <a:xfrm rot="8096590" flipH="1" flipV="1">
            <a:off x="4243811" y="6325379"/>
            <a:ext cx="270576" cy="578221"/>
          </a:xfrm>
          <a:prstGeom prst="downArrow">
            <a:avLst>
              <a:gd name="adj1" fmla="val 50000"/>
              <a:gd name="adj2" fmla="val 58249"/>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06056AF7-57B8-9950-EEE2-B620FB3F24F8}"/>
              </a:ext>
            </a:extLst>
          </p:cNvPr>
          <p:cNvSpPr txBox="1"/>
          <p:nvPr/>
        </p:nvSpPr>
        <p:spPr>
          <a:xfrm>
            <a:off x="1384816" y="6479482"/>
            <a:ext cx="1290674" cy="369332"/>
          </a:xfrm>
          <a:prstGeom prst="rect">
            <a:avLst/>
          </a:prstGeom>
          <a:noFill/>
        </p:spPr>
        <p:txBody>
          <a:bodyPr wrap="none" rtlCol="0">
            <a:spAutoFit/>
          </a:bodyPr>
          <a:lstStyle/>
          <a:p>
            <a:r>
              <a:rPr lang="en-US" dirty="0">
                <a:solidFill>
                  <a:srgbClr val="FF0000"/>
                </a:solidFill>
              </a:rPr>
              <a:t>Guesswork!</a:t>
            </a:r>
          </a:p>
        </p:txBody>
      </p:sp>
    </p:spTree>
    <p:extLst>
      <p:ext uri="{BB962C8B-B14F-4D97-AF65-F5344CB8AC3E}">
        <p14:creationId xmlns:p14="http://schemas.microsoft.com/office/powerpoint/2010/main" val="9897242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A robot touching his head&#10;&#10;Description automatically generated">
            <a:extLst>
              <a:ext uri="{FF2B5EF4-FFF2-40B4-BE49-F238E27FC236}">
                <a16:creationId xmlns:a16="http://schemas.microsoft.com/office/drawing/2014/main" id="{EB4128C9-0738-DDE0-A02A-5C456C56291C}"/>
              </a:ext>
            </a:extLst>
          </p:cNvPr>
          <p:cNvPicPr>
            <a:picLocks noChangeAspect="1"/>
          </p:cNvPicPr>
          <p:nvPr/>
        </p:nvPicPr>
        <p:blipFill>
          <a:blip r:embed="rId2"/>
          <a:stretch>
            <a:fillRect/>
          </a:stretch>
        </p:blipFill>
        <p:spPr>
          <a:xfrm>
            <a:off x="9879724" y="329752"/>
            <a:ext cx="2035952" cy="1169296"/>
          </a:xfrm>
          <a:prstGeom prst="rect">
            <a:avLst/>
          </a:prstGeom>
        </p:spPr>
      </p:pic>
      <p:sp>
        <p:nvSpPr>
          <p:cNvPr id="3" name="TextBox 2">
            <a:extLst>
              <a:ext uri="{FF2B5EF4-FFF2-40B4-BE49-F238E27FC236}">
                <a16:creationId xmlns:a16="http://schemas.microsoft.com/office/drawing/2014/main" id="{37011389-3672-F02C-B3F2-1025468C67FC}"/>
              </a:ext>
            </a:extLst>
          </p:cNvPr>
          <p:cNvSpPr txBox="1"/>
          <p:nvPr/>
        </p:nvSpPr>
        <p:spPr>
          <a:xfrm>
            <a:off x="276324" y="324150"/>
            <a:ext cx="9319621" cy="1063216"/>
          </a:xfrm>
          <a:prstGeom prst="rect">
            <a:avLst/>
          </a:prstGeom>
          <a:noFill/>
          <a:ln w="28575">
            <a:solidFill>
              <a:schemeClr val="tx1"/>
            </a:solidFill>
          </a:ln>
        </p:spPr>
        <p:txBody>
          <a:bodyPr wrap="square" rtlCol="0">
            <a:spAutoFit/>
          </a:bodyPr>
          <a:lstStyle/>
          <a:p>
            <a:pPr lvl="0">
              <a:tabLst>
                <a:tab pos="457200" algn="l"/>
              </a:tabLst>
            </a:pPr>
            <a:r>
              <a:rPr lang="en-GB" sz="1400" b="1" kern="0" dirty="0">
                <a:solidFill>
                  <a:srgbClr val="601788"/>
                </a:solidFill>
                <a:effectLst/>
                <a:latin typeface="Segoe UI" panose="020B0502040204020203" pitchFamily="34" charset="0"/>
                <a:ea typeface="Times New Roman" panose="02020603050405020304" pitchFamily="18" charset="0"/>
                <a:cs typeface="Arial" panose="020B0604020202020204" pitchFamily="34" charset="0"/>
              </a:rPr>
              <a:t>Critical Thinking:</a:t>
            </a:r>
            <a:r>
              <a:rPr lang="en-GB" sz="1400" kern="0" dirty="0">
                <a:solidFill>
                  <a:srgbClr val="601788"/>
                </a:solidFill>
                <a:effectLst/>
                <a:latin typeface="Segoe UI" panose="020B0502040204020203" pitchFamily="34" charset="0"/>
                <a:ea typeface="Times New Roman" panose="02020603050405020304" pitchFamily="18" charset="0"/>
                <a:cs typeface="Arial" panose="020B0604020202020204" pitchFamily="34" charset="0"/>
              </a:rPr>
              <a:t> </a:t>
            </a:r>
            <a:r>
              <a:rPr lang="en-GB" kern="0" dirty="0">
                <a:solidFill>
                  <a:srgbClr val="FF0000"/>
                </a:solidFill>
                <a:effectLst/>
                <a:latin typeface="Segoe UI" panose="020B0502040204020203" pitchFamily="34" charset="0"/>
                <a:ea typeface="Times New Roman" panose="02020603050405020304" pitchFamily="18" charset="0"/>
                <a:cs typeface="Arial" panose="020B0604020202020204" pitchFamily="34" charset="0"/>
              </a:rPr>
              <a:t>The ability to </a:t>
            </a:r>
            <a:r>
              <a:rPr lang="en-GB" kern="0" dirty="0" err="1">
                <a:solidFill>
                  <a:srgbClr val="FF0000"/>
                </a:solidFill>
                <a:effectLst/>
                <a:latin typeface="Segoe UI" panose="020B0502040204020203" pitchFamily="34" charset="0"/>
                <a:ea typeface="Times New Roman" panose="02020603050405020304" pitchFamily="18" charset="0"/>
                <a:cs typeface="Arial" panose="020B0604020202020204" pitchFamily="34" charset="0"/>
              </a:rPr>
              <a:t>analyze</a:t>
            </a:r>
            <a:r>
              <a:rPr lang="en-GB" kern="0" dirty="0">
                <a:solidFill>
                  <a:srgbClr val="FF0000"/>
                </a:solidFill>
                <a:effectLst/>
                <a:latin typeface="Segoe UI" panose="020B0502040204020203" pitchFamily="34" charset="0"/>
                <a:ea typeface="Times New Roman" panose="02020603050405020304" pitchFamily="18" charset="0"/>
                <a:cs typeface="Arial" panose="020B0604020202020204" pitchFamily="34" charset="0"/>
              </a:rPr>
              <a:t> and evaluate digital information, distinguishing between credible and unreliable sources. This involves questioning assumptions, recognizing biases, and considering multiple perspectives.</a:t>
            </a:r>
            <a:endParaRPr lang="en-GB" kern="100" dirty="0">
              <a:solidFill>
                <a:srgbClr val="FF0000"/>
              </a:solidFill>
              <a:effectLst/>
              <a:latin typeface="Calibri" panose="020F0502020204030204" pitchFamily="34" charset="0"/>
              <a:ea typeface="DengXian" panose="02010600030101010101" pitchFamily="2" charset="-122"/>
              <a:cs typeface="Arial" panose="020B0604020202020204" pitchFamily="34" charset="0"/>
            </a:endParaRPr>
          </a:p>
          <a:p>
            <a:endParaRPr lang="en-US" sz="900" dirty="0">
              <a:solidFill>
                <a:srgbClr val="601788"/>
              </a:solidFill>
            </a:endParaRPr>
          </a:p>
        </p:txBody>
      </p:sp>
      <p:pic>
        <p:nvPicPr>
          <p:cNvPr id="5" name="Picture 4" descr="A white paper with red text&#10;&#10;Description automatically generated">
            <a:extLst>
              <a:ext uri="{FF2B5EF4-FFF2-40B4-BE49-F238E27FC236}">
                <a16:creationId xmlns:a16="http://schemas.microsoft.com/office/drawing/2014/main" id="{5438943C-BD19-7603-A3D7-726125475CDE}"/>
              </a:ext>
            </a:extLst>
          </p:cNvPr>
          <p:cNvPicPr>
            <a:picLocks noChangeAspect="1"/>
          </p:cNvPicPr>
          <p:nvPr/>
        </p:nvPicPr>
        <p:blipFill>
          <a:blip r:embed="rId3"/>
          <a:stretch>
            <a:fillRect/>
          </a:stretch>
        </p:blipFill>
        <p:spPr>
          <a:xfrm>
            <a:off x="1147993" y="1767015"/>
            <a:ext cx="9135130" cy="4847730"/>
          </a:xfrm>
          <a:prstGeom prst="rect">
            <a:avLst/>
          </a:prstGeom>
        </p:spPr>
      </p:pic>
    </p:spTree>
    <p:extLst>
      <p:ext uri="{BB962C8B-B14F-4D97-AF65-F5344CB8AC3E}">
        <p14:creationId xmlns:p14="http://schemas.microsoft.com/office/powerpoint/2010/main" val="263896953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A robot touching his head&#10;&#10;Description automatically generated">
            <a:extLst>
              <a:ext uri="{FF2B5EF4-FFF2-40B4-BE49-F238E27FC236}">
                <a16:creationId xmlns:a16="http://schemas.microsoft.com/office/drawing/2014/main" id="{EB4128C9-0738-DDE0-A02A-5C456C56291C}"/>
              </a:ext>
            </a:extLst>
          </p:cNvPr>
          <p:cNvPicPr>
            <a:picLocks noChangeAspect="1"/>
          </p:cNvPicPr>
          <p:nvPr/>
        </p:nvPicPr>
        <p:blipFill>
          <a:blip r:embed="rId2"/>
          <a:stretch>
            <a:fillRect/>
          </a:stretch>
        </p:blipFill>
        <p:spPr>
          <a:xfrm>
            <a:off x="9879724" y="329752"/>
            <a:ext cx="2035952" cy="1169296"/>
          </a:xfrm>
          <a:prstGeom prst="rect">
            <a:avLst/>
          </a:prstGeom>
        </p:spPr>
      </p:pic>
      <p:sp>
        <p:nvSpPr>
          <p:cNvPr id="3" name="TextBox 2">
            <a:extLst>
              <a:ext uri="{FF2B5EF4-FFF2-40B4-BE49-F238E27FC236}">
                <a16:creationId xmlns:a16="http://schemas.microsoft.com/office/drawing/2014/main" id="{37011389-3672-F02C-B3F2-1025468C67FC}"/>
              </a:ext>
            </a:extLst>
          </p:cNvPr>
          <p:cNvSpPr txBox="1"/>
          <p:nvPr/>
        </p:nvSpPr>
        <p:spPr>
          <a:xfrm>
            <a:off x="276324" y="324150"/>
            <a:ext cx="9319621" cy="1063216"/>
          </a:xfrm>
          <a:prstGeom prst="rect">
            <a:avLst/>
          </a:prstGeom>
          <a:noFill/>
          <a:ln w="28575">
            <a:solidFill>
              <a:schemeClr val="tx1"/>
            </a:solidFill>
          </a:ln>
        </p:spPr>
        <p:txBody>
          <a:bodyPr wrap="square" rtlCol="0">
            <a:spAutoFit/>
          </a:bodyPr>
          <a:lstStyle/>
          <a:p>
            <a:pPr lvl="0">
              <a:tabLst>
                <a:tab pos="457200" algn="l"/>
              </a:tabLst>
            </a:pPr>
            <a:r>
              <a:rPr lang="en-GB" sz="1400" b="1" kern="0" dirty="0">
                <a:solidFill>
                  <a:srgbClr val="601788"/>
                </a:solidFill>
                <a:effectLst/>
                <a:latin typeface="Segoe UI" panose="020B0502040204020203" pitchFamily="34" charset="0"/>
                <a:ea typeface="Times New Roman" panose="02020603050405020304" pitchFamily="18" charset="0"/>
                <a:cs typeface="Arial" panose="020B0604020202020204" pitchFamily="34" charset="0"/>
              </a:rPr>
              <a:t>Critical Thinking:</a:t>
            </a:r>
            <a:r>
              <a:rPr lang="en-GB" sz="1400" kern="0" dirty="0">
                <a:solidFill>
                  <a:srgbClr val="601788"/>
                </a:solidFill>
                <a:effectLst/>
                <a:latin typeface="Segoe UI" panose="020B0502040204020203" pitchFamily="34" charset="0"/>
                <a:ea typeface="Times New Roman" panose="02020603050405020304" pitchFamily="18" charset="0"/>
                <a:cs typeface="Arial" panose="020B0604020202020204" pitchFamily="34" charset="0"/>
              </a:rPr>
              <a:t> </a:t>
            </a:r>
            <a:r>
              <a:rPr lang="en-GB" kern="0" dirty="0">
                <a:solidFill>
                  <a:srgbClr val="FF0000"/>
                </a:solidFill>
                <a:effectLst/>
                <a:latin typeface="Segoe UI" panose="020B0502040204020203" pitchFamily="34" charset="0"/>
                <a:ea typeface="Times New Roman" panose="02020603050405020304" pitchFamily="18" charset="0"/>
                <a:cs typeface="Arial" panose="020B0604020202020204" pitchFamily="34" charset="0"/>
              </a:rPr>
              <a:t>The ability to </a:t>
            </a:r>
            <a:r>
              <a:rPr lang="en-GB" kern="0" dirty="0" err="1">
                <a:solidFill>
                  <a:srgbClr val="FF0000"/>
                </a:solidFill>
                <a:effectLst/>
                <a:latin typeface="Segoe UI" panose="020B0502040204020203" pitchFamily="34" charset="0"/>
                <a:ea typeface="Times New Roman" panose="02020603050405020304" pitchFamily="18" charset="0"/>
                <a:cs typeface="Arial" panose="020B0604020202020204" pitchFamily="34" charset="0"/>
              </a:rPr>
              <a:t>analyze</a:t>
            </a:r>
            <a:r>
              <a:rPr lang="en-GB" kern="0" dirty="0">
                <a:solidFill>
                  <a:srgbClr val="FF0000"/>
                </a:solidFill>
                <a:effectLst/>
                <a:latin typeface="Segoe UI" panose="020B0502040204020203" pitchFamily="34" charset="0"/>
                <a:ea typeface="Times New Roman" panose="02020603050405020304" pitchFamily="18" charset="0"/>
                <a:cs typeface="Arial" panose="020B0604020202020204" pitchFamily="34" charset="0"/>
              </a:rPr>
              <a:t> and evaluate digital information, distinguishing between credible and unreliable sources. This involves questioning assumptions, recognizing biases, and considering multiple perspectives.</a:t>
            </a:r>
            <a:endParaRPr lang="en-GB" kern="100" dirty="0">
              <a:solidFill>
                <a:srgbClr val="FF0000"/>
              </a:solidFill>
              <a:effectLst/>
              <a:latin typeface="Calibri" panose="020F0502020204030204" pitchFamily="34" charset="0"/>
              <a:ea typeface="DengXian" panose="02010600030101010101" pitchFamily="2" charset="-122"/>
              <a:cs typeface="Arial" panose="020B0604020202020204" pitchFamily="34" charset="0"/>
            </a:endParaRPr>
          </a:p>
          <a:p>
            <a:endParaRPr lang="en-US" sz="900" dirty="0">
              <a:solidFill>
                <a:srgbClr val="601788"/>
              </a:solidFill>
            </a:endParaRPr>
          </a:p>
        </p:txBody>
      </p:sp>
      <p:pic>
        <p:nvPicPr>
          <p:cNvPr id="4" name="Picture 3" descr="A colorful arrows pointing to different directions&#10;&#10;Description automatically generated with medium confidence">
            <a:extLst>
              <a:ext uri="{FF2B5EF4-FFF2-40B4-BE49-F238E27FC236}">
                <a16:creationId xmlns:a16="http://schemas.microsoft.com/office/drawing/2014/main" id="{1B3FAF6B-E5F6-5845-4E92-DCFD68D06D5B}"/>
              </a:ext>
            </a:extLst>
          </p:cNvPr>
          <p:cNvPicPr>
            <a:picLocks noChangeAspect="1"/>
          </p:cNvPicPr>
          <p:nvPr/>
        </p:nvPicPr>
        <p:blipFill>
          <a:blip r:embed="rId3"/>
          <a:stretch>
            <a:fillRect/>
          </a:stretch>
        </p:blipFill>
        <p:spPr>
          <a:xfrm>
            <a:off x="289890" y="3061685"/>
            <a:ext cx="3454706" cy="2659451"/>
          </a:xfrm>
          <a:prstGeom prst="rect">
            <a:avLst/>
          </a:prstGeom>
        </p:spPr>
      </p:pic>
      <p:sp>
        <p:nvSpPr>
          <p:cNvPr id="6" name="TextBox 5">
            <a:extLst>
              <a:ext uri="{FF2B5EF4-FFF2-40B4-BE49-F238E27FC236}">
                <a16:creationId xmlns:a16="http://schemas.microsoft.com/office/drawing/2014/main" id="{2BF36458-9FC2-92D8-7F65-E3F2254790DA}"/>
              </a:ext>
            </a:extLst>
          </p:cNvPr>
          <p:cNvSpPr txBox="1"/>
          <p:nvPr/>
        </p:nvSpPr>
        <p:spPr>
          <a:xfrm>
            <a:off x="4631270" y="2795385"/>
            <a:ext cx="6873157" cy="3970318"/>
          </a:xfrm>
          <a:prstGeom prst="rect">
            <a:avLst/>
          </a:prstGeom>
          <a:noFill/>
        </p:spPr>
        <p:txBody>
          <a:bodyPr wrap="square" rtlCol="0">
            <a:spAutoFit/>
          </a:bodyPr>
          <a:lstStyle/>
          <a:p>
            <a:endParaRPr lang="en-US" dirty="0"/>
          </a:p>
          <a:p>
            <a:r>
              <a:rPr lang="en-US" dirty="0"/>
              <a:t>Words can be represented as locations in an n-dimensional semantic space, in which words that tend to occur together are located near each other.</a:t>
            </a:r>
          </a:p>
          <a:p>
            <a:endParaRPr lang="en-US" dirty="0"/>
          </a:p>
          <a:p>
            <a:r>
              <a:rPr lang="en-US" dirty="0"/>
              <a:t> GPT 3.5 is based on a corpus of 500 billion n-grams, and basically all it does is to predict the next n-gram in a series, which could be a space, a letter, a punctuation mark, a word, or part of a word- but it’s not very clever…</a:t>
            </a:r>
          </a:p>
          <a:p>
            <a:endParaRPr lang="en-US" dirty="0"/>
          </a:p>
          <a:p>
            <a:r>
              <a:rPr lang="en-US" dirty="0"/>
              <a:t>It needs a human- or humans- to guide it away from generating nonsense, and towards generating useful information.</a:t>
            </a:r>
          </a:p>
          <a:p>
            <a:endParaRPr lang="en-US" dirty="0"/>
          </a:p>
          <a:p>
            <a:r>
              <a:rPr lang="en-US" dirty="0"/>
              <a:t>			</a:t>
            </a:r>
          </a:p>
        </p:txBody>
      </p:sp>
      <p:sp>
        <p:nvSpPr>
          <p:cNvPr id="2" name="TextBox 1">
            <a:extLst>
              <a:ext uri="{FF2B5EF4-FFF2-40B4-BE49-F238E27FC236}">
                <a16:creationId xmlns:a16="http://schemas.microsoft.com/office/drawing/2014/main" id="{5507DD4C-BB6F-A1C6-408E-75CB9DACBE9D}"/>
              </a:ext>
            </a:extLst>
          </p:cNvPr>
          <p:cNvSpPr txBox="1"/>
          <p:nvPr/>
        </p:nvSpPr>
        <p:spPr>
          <a:xfrm>
            <a:off x="848341" y="1757511"/>
            <a:ext cx="7219507" cy="1200329"/>
          </a:xfrm>
          <a:prstGeom prst="rect">
            <a:avLst/>
          </a:prstGeom>
          <a:noFill/>
        </p:spPr>
        <p:txBody>
          <a:bodyPr wrap="square" rtlCol="0">
            <a:spAutoFit/>
          </a:bodyPr>
          <a:lstStyle/>
          <a:p>
            <a:r>
              <a:rPr lang="en-US" dirty="0"/>
              <a:t>Is ‘Artificial Intelligence’ in ChatGPT3.5 ‘Intelligence’? </a:t>
            </a:r>
          </a:p>
          <a:p>
            <a:r>
              <a:rPr lang="en-US" dirty="0"/>
              <a:t>– it’s a mathematical representation of the relationship between words … or n-grams…</a:t>
            </a:r>
          </a:p>
          <a:p>
            <a:endParaRPr lang="en-US" dirty="0"/>
          </a:p>
        </p:txBody>
      </p:sp>
    </p:spTree>
    <p:extLst>
      <p:ext uri="{BB962C8B-B14F-4D97-AF65-F5344CB8AC3E}">
        <p14:creationId xmlns:p14="http://schemas.microsoft.com/office/powerpoint/2010/main" val="39732814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A robot touching his head&#10;&#10;Description automatically generated">
            <a:extLst>
              <a:ext uri="{FF2B5EF4-FFF2-40B4-BE49-F238E27FC236}">
                <a16:creationId xmlns:a16="http://schemas.microsoft.com/office/drawing/2014/main" id="{EB4128C9-0738-DDE0-A02A-5C456C56291C}"/>
              </a:ext>
            </a:extLst>
          </p:cNvPr>
          <p:cNvPicPr>
            <a:picLocks noChangeAspect="1"/>
          </p:cNvPicPr>
          <p:nvPr/>
        </p:nvPicPr>
        <p:blipFill>
          <a:blip r:embed="rId2"/>
          <a:stretch>
            <a:fillRect/>
          </a:stretch>
        </p:blipFill>
        <p:spPr>
          <a:xfrm>
            <a:off x="9879724" y="329752"/>
            <a:ext cx="2035952" cy="1169296"/>
          </a:xfrm>
          <a:prstGeom prst="rect">
            <a:avLst/>
          </a:prstGeom>
        </p:spPr>
      </p:pic>
      <p:sp>
        <p:nvSpPr>
          <p:cNvPr id="3" name="TextBox 2">
            <a:extLst>
              <a:ext uri="{FF2B5EF4-FFF2-40B4-BE49-F238E27FC236}">
                <a16:creationId xmlns:a16="http://schemas.microsoft.com/office/drawing/2014/main" id="{37011389-3672-F02C-B3F2-1025468C67FC}"/>
              </a:ext>
            </a:extLst>
          </p:cNvPr>
          <p:cNvSpPr txBox="1"/>
          <p:nvPr/>
        </p:nvSpPr>
        <p:spPr>
          <a:xfrm>
            <a:off x="276324" y="324150"/>
            <a:ext cx="9319621" cy="1063216"/>
          </a:xfrm>
          <a:prstGeom prst="rect">
            <a:avLst/>
          </a:prstGeom>
          <a:noFill/>
          <a:ln w="28575">
            <a:solidFill>
              <a:schemeClr val="tx1"/>
            </a:solidFill>
          </a:ln>
        </p:spPr>
        <p:txBody>
          <a:bodyPr wrap="square" rtlCol="0">
            <a:spAutoFit/>
          </a:bodyPr>
          <a:lstStyle/>
          <a:p>
            <a:pPr lvl="0">
              <a:tabLst>
                <a:tab pos="457200" algn="l"/>
              </a:tabLst>
            </a:pPr>
            <a:r>
              <a:rPr lang="en-GB" sz="1400" b="1" kern="0" dirty="0">
                <a:solidFill>
                  <a:srgbClr val="601788"/>
                </a:solidFill>
                <a:effectLst/>
                <a:latin typeface="Segoe UI" panose="020B0502040204020203" pitchFamily="34" charset="0"/>
                <a:ea typeface="Times New Roman" panose="02020603050405020304" pitchFamily="18" charset="0"/>
                <a:cs typeface="Arial" panose="020B0604020202020204" pitchFamily="34" charset="0"/>
              </a:rPr>
              <a:t>Critical Thinking:</a:t>
            </a:r>
            <a:r>
              <a:rPr lang="en-GB" sz="1400" kern="0" dirty="0">
                <a:solidFill>
                  <a:srgbClr val="601788"/>
                </a:solidFill>
                <a:effectLst/>
                <a:latin typeface="Segoe UI" panose="020B0502040204020203" pitchFamily="34" charset="0"/>
                <a:ea typeface="Times New Roman" panose="02020603050405020304" pitchFamily="18" charset="0"/>
                <a:cs typeface="Arial" panose="020B0604020202020204" pitchFamily="34" charset="0"/>
              </a:rPr>
              <a:t> </a:t>
            </a:r>
            <a:r>
              <a:rPr lang="en-GB" kern="0" dirty="0">
                <a:solidFill>
                  <a:srgbClr val="FF0000"/>
                </a:solidFill>
                <a:effectLst/>
                <a:latin typeface="Segoe UI" panose="020B0502040204020203" pitchFamily="34" charset="0"/>
                <a:ea typeface="Times New Roman" panose="02020603050405020304" pitchFamily="18" charset="0"/>
                <a:cs typeface="Arial" panose="020B0604020202020204" pitchFamily="34" charset="0"/>
              </a:rPr>
              <a:t>The ability to </a:t>
            </a:r>
            <a:r>
              <a:rPr lang="en-GB" kern="0" dirty="0" err="1">
                <a:solidFill>
                  <a:srgbClr val="FF0000"/>
                </a:solidFill>
                <a:effectLst/>
                <a:latin typeface="Segoe UI" panose="020B0502040204020203" pitchFamily="34" charset="0"/>
                <a:ea typeface="Times New Roman" panose="02020603050405020304" pitchFamily="18" charset="0"/>
                <a:cs typeface="Arial" panose="020B0604020202020204" pitchFamily="34" charset="0"/>
              </a:rPr>
              <a:t>analyze</a:t>
            </a:r>
            <a:r>
              <a:rPr lang="en-GB" kern="0" dirty="0">
                <a:solidFill>
                  <a:srgbClr val="FF0000"/>
                </a:solidFill>
                <a:effectLst/>
                <a:latin typeface="Segoe UI" panose="020B0502040204020203" pitchFamily="34" charset="0"/>
                <a:ea typeface="Times New Roman" panose="02020603050405020304" pitchFamily="18" charset="0"/>
                <a:cs typeface="Arial" panose="020B0604020202020204" pitchFamily="34" charset="0"/>
              </a:rPr>
              <a:t> and evaluate digital information, distinguishing between credible and unreliable sources. This involves questioning assumptions, recognizing biases, and considering multiple perspectives.</a:t>
            </a:r>
            <a:endParaRPr lang="en-GB" kern="100" dirty="0">
              <a:solidFill>
                <a:srgbClr val="FF0000"/>
              </a:solidFill>
              <a:effectLst/>
              <a:latin typeface="Calibri" panose="020F0502020204030204" pitchFamily="34" charset="0"/>
              <a:ea typeface="DengXian" panose="02010600030101010101" pitchFamily="2" charset="-122"/>
              <a:cs typeface="Arial" panose="020B0604020202020204" pitchFamily="34" charset="0"/>
            </a:endParaRPr>
          </a:p>
          <a:p>
            <a:endParaRPr lang="en-US" sz="900" dirty="0">
              <a:solidFill>
                <a:srgbClr val="601788"/>
              </a:solidFill>
            </a:endParaRPr>
          </a:p>
        </p:txBody>
      </p:sp>
      <p:pic>
        <p:nvPicPr>
          <p:cNvPr id="5" name="Picture 4" descr="A white paper with red text&#10;&#10;Description automatically generated">
            <a:extLst>
              <a:ext uri="{FF2B5EF4-FFF2-40B4-BE49-F238E27FC236}">
                <a16:creationId xmlns:a16="http://schemas.microsoft.com/office/drawing/2014/main" id="{5438943C-BD19-7603-A3D7-726125475CDE}"/>
              </a:ext>
            </a:extLst>
          </p:cNvPr>
          <p:cNvPicPr>
            <a:picLocks noChangeAspect="1"/>
          </p:cNvPicPr>
          <p:nvPr/>
        </p:nvPicPr>
        <p:blipFill>
          <a:blip r:embed="rId3"/>
          <a:stretch>
            <a:fillRect/>
          </a:stretch>
        </p:blipFill>
        <p:spPr>
          <a:xfrm>
            <a:off x="4824700" y="2490667"/>
            <a:ext cx="7207299" cy="3824690"/>
          </a:xfrm>
          <a:prstGeom prst="rect">
            <a:avLst/>
          </a:prstGeom>
        </p:spPr>
      </p:pic>
      <p:sp>
        <p:nvSpPr>
          <p:cNvPr id="4" name="TextBox 3">
            <a:extLst>
              <a:ext uri="{FF2B5EF4-FFF2-40B4-BE49-F238E27FC236}">
                <a16:creationId xmlns:a16="http://schemas.microsoft.com/office/drawing/2014/main" id="{DF2E485E-59EB-37AF-869B-125E6CA6ACC7}"/>
              </a:ext>
            </a:extLst>
          </p:cNvPr>
          <p:cNvSpPr txBox="1"/>
          <p:nvPr/>
        </p:nvSpPr>
        <p:spPr>
          <a:xfrm>
            <a:off x="160002" y="2142918"/>
            <a:ext cx="4004226" cy="1569660"/>
          </a:xfrm>
          <a:prstGeom prst="rect">
            <a:avLst/>
          </a:prstGeom>
          <a:noFill/>
          <a:ln w="28575">
            <a:solidFill>
              <a:srgbClr val="00B050"/>
            </a:solidFill>
          </a:ln>
        </p:spPr>
        <p:txBody>
          <a:bodyPr wrap="square" rtlCol="0">
            <a:spAutoFit/>
          </a:bodyPr>
          <a:lstStyle/>
          <a:p>
            <a:r>
              <a:rPr lang="en-US" sz="2400" dirty="0"/>
              <a:t>So how do we use AI and ChatGPT to support our teaching rather than subverting our pedagogy?</a:t>
            </a:r>
          </a:p>
        </p:txBody>
      </p:sp>
    </p:spTree>
    <p:extLst>
      <p:ext uri="{BB962C8B-B14F-4D97-AF65-F5344CB8AC3E}">
        <p14:creationId xmlns:p14="http://schemas.microsoft.com/office/powerpoint/2010/main" val="69045579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A robot touching his head&#10;&#10;Description automatically generated">
            <a:extLst>
              <a:ext uri="{FF2B5EF4-FFF2-40B4-BE49-F238E27FC236}">
                <a16:creationId xmlns:a16="http://schemas.microsoft.com/office/drawing/2014/main" id="{EB4128C9-0738-DDE0-A02A-5C456C56291C}"/>
              </a:ext>
            </a:extLst>
          </p:cNvPr>
          <p:cNvPicPr>
            <a:picLocks noChangeAspect="1"/>
          </p:cNvPicPr>
          <p:nvPr/>
        </p:nvPicPr>
        <p:blipFill>
          <a:blip r:embed="rId2"/>
          <a:stretch>
            <a:fillRect/>
          </a:stretch>
        </p:blipFill>
        <p:spPr>
          <a:xfrm>
            <a:off x="9879724" y="329752"/>
            <a:ext cx="2035952" cy="1169296"/>
          </a:xfrm>
          <a:prstGeom prst="rect">
            <a:avLst/>
          </a:prstGeom>
        </p:spPr>
      </p:pic>
      <p:pic>
        <p:nvPicPr>
          <p:cNvPr id="5" name="Picture 4" descr="A white paper with red text&#10;&#10;Description automatically generated">
            <a:extLst>
              <a:ext uri="{FF2B5EF4-FFF2-40B4-BE49-F238E27FC236}">
                <a16:creationId xmlns:a16="http://schemas.microsoft.com/office/drawing/2014/main" id="{5438943C-BD19-7603-A3D7-726125475CDE}"/>
              </a:ext>
            </a:extLst>
          </p:cNvPr>
          <p:cNvPicPr>
            <a:picLocks noChangeAspect="1"/>
          </p:cNvPicPr>
          <p:nvPr/>
        </p:nvPicPr>
        <p:blipFill>
          <a:blip r:embed="rId3"/>
          <a:stretch>
            <a:fillRect/>
          </a:stretch>
        </p:blipFill>
        <p:spPr>
          <a:xfrm>
            <a:off x="7402831" y="329752"/>
            <a:ext cx="2203437" cy="1169296"/>
          </a:xfrm>
          <a:prstGeom prst="rect">
            <a:avLst/>
          </a:prstGeom>
        </p:spPr>
      </p:pic>
      <p:sp>
        <p:nvSpPr>
          <p:cNvPr id="2" name="TextBox 1">
            <a:extLst>
              <a:ext uri="{FF2B5EF4-FFF2-40B4-BE49-F238E27FC236}">
                <a16:creationId xmlns:a16="http://schemas.microsoft.com/office/drawing/2014/main" id="{20C1FF25-7766-8B54-A399-3DCE75307A35}"/>
              </a:ext>
            </a:extLst>
          </p:cNvPr>
          <p:cNvSpPr txBox="1"/>
          <p:nvPr/>
        </p:nvSpPr>
        <p:spPr>
          <a:xfrm>
            <a:off x="510320" y="329752"/>
            <a:ext cx="5178099" cy="1200329"/>
          </a:xfrm>
          <a:prstGeom prst="rect">
            <a:avLst/>
          </a:prstGeom>
          <a:noFill/>
          <a:ln w="28575">
            <a:solidFill>
              <a:srgbClr val="00B050"/>
            </a:solidFill>
          </a:ln>
        </p:spPr>
        <p:txBody>
          <a:bodyPr wrap="square" rtlCol="0">
            <a:spAutoFit/>
          </a:bodyPr>
          <a:lstStyle/>
          <a:p>
            <a:r>
              <a:rPr lang="en-US" sz="2400" dirty="0"/>
              <a:t>So how do we use AI and ChatGPT to support our teaching rather than subvert our pedagogy?</a:t>
            </a:r>
          </a:p>
        </p:txBody>
      </p:sp>
      <p:sp>
        <p:nvSpPr>
          <p:cNvPr id="4" name="TextBox 3">
            <a:extLst>
              <a:ext uri="{FF2B5EF4-FFF2-40B4-BE49-F238E27FC236}">
                <a16:creationId xmlns:a16="http://schemas.microsoft.com/office/drawing/2014/main" id="{8E92ABEF-61CC-8111-67D8-8331C8DA4F8E}"/>
              </a:ext>
            </a:extLst>
          </p:cNvPr>
          <p:cNvSpPr txBox="1"/>
          <p:nvPr/>
        </p:nvSpPr>
        <p:spPr>
          <a:xfrm>
            <a:off x="120588" y="2116534"/>
            <a:ext cx="12137810" cy="5570756"/>
          </a:xfrm>
          <a:prstGeom prst="rect">
            <a:avLst/>
          </a:prstGeom>
          <a:noFill/>
        </p:spPr>
        <p:txBody>
          <a:bodyPr wrap="none" rtlCol="0">
            <a:spAutoFit/>
          </a:bodyPr>
          <a:lstStyle/>
          <a:p>
            <a:r>
              <a:rPr lang="en-US" sz="3000" b="1" dirty="0"/>
              <a:t>Five Key Pedagogical Approaches to increase Critical Digital Literacy </a:t>
            </a:r>
          </a:p>
          <a:p>
            <a:endParaRPr lang="en-US" sz="3000" b="1" dirty="0"/>
          </a:p>
          <a:p>
            <a:r>
              <a:rPr lang="en-US" sz="2400" b="1" dirty="0"/>
              <a:t>1   Use a dialogic approach, with students working together on ChatGPT  </a:t>
            </a:r>
          </a:p>
          <a:p>
            <a:endParaRPr lang="en-US" sz="2400" b="1" dirty="0"/>
          </a:p>
          <a:p>
            <a:r>
              <a:rPr lang="en-US" sz="2400" b="1" dirty="0"/>
              <a:t>2   Use a dialogic approach, modelling desirable </a:t>
            </a:r>
            <a:r>
              <a:rPr lang="en-US" sz="2400" b="1" dirty="0" err="1"/>
              <a:t>behaviour</a:t>
            </a:r>
            <a:r>
              <a:rPr lang="en-US" sz="2400" b="1" dirty="0"/>
              <a:t> (T-S; S-S)</a:t>
            </a:r>
          </a:p>
          <a:p>
            <a:endParaRPr lang="en-US" sz="2400" b="1" dirty="0"/>
          </a:p>
          <a:p>
            <a:r>
              <a:rPr lang="en-US" sz="2400" b="1" dirty="0"/>
              <a:t>3   Defeat AI/ChatGPT by getting students to use it for composition</a:t>
            </a:r>
          </a:p>
          <a:p>
            <a:endParaRPr lang="en-US" sz="2400" b="1" dirty="0"/>
          </a:p>
          <a:p>
            <a:r>
              <a:rPr lang="en-US" sz="2400" b="1" dirty="0"/>
              <a:t>4   Defeat AI/ChatGPT by getting students to find errors and weaknesses</a:t>
            </a:r>
          </a:p>
          <a:p>
            <a:endParaRPr lang="en-US" sz="2400" b="1" dirty="0"/>
          </a:p>
          <a:p>
            <a:r>
              <a:rPr lang="en-US" sz="2400" b="1" dirty="0"/>
              <a:t>5   Defeat AI/ChatGPT by getting students to use it to become producers </a:t>
            </a:r>
          </a:p>
          <a:p>
            <a:pPr marL="514350" indent="-514350">
              <a:buFontTx/>
              <a:buAutoNum type="arabicPlain"/>
            </a:pPr>
            <a:endParaRPr lang="en-US" sz="2400" b="1" dirty="0"/>
          </a:p>
          <a:p>
            <a:pPr marL="514350" indent="-514350">
              <a:buAutoNum type="arabicPlain"/>
            </a:pPr>
            <a:endParaRPr lang="en-US" sz="2800" dirty="0"/>
          </a:p>
          <a:p>
            <a:pPr marL="514350" indent="-514350">
              <a:buAutoNum type="arabicPlain"/>
            </a:pPr>
            <a:endParaRPr lang="en-US" sz="2800" dirty="0"/>
          </a:p>
        </p:txBody>
      </p:sp>
    </p:spTree>
    <p:extLst>
      <p:ext uri="{BB962C8B-B14F-4D97-AF65-F5344CB8AC3E}">
        <p14:creationId xmlns:p14="http://schemas.microsoft.com/office/powerpoint/2010/main" val="143344424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A robot touching his head&#10;&#10;Description automatically generated">
            <a:extLst>
              <a:ext uri="{FF2B5EF4-FFF2-40B4-BE49-F238E27FC236}">
                <a16:creationId xmlns:a16="http://schemas.microsoft.com/office/drawing/2014/main" id="{EB4128C9-0738-DDE0-A02A-5C456C56291C}"/>
              </a:ext>
            </a:extLst>
          </p:cNvPr>
          <p:cNvPicPr>
            <a:picLocks noChangeAspect="1"/>
          </p:cNvPicPr>
          <p:nvPr/>
        </p:nvPicPr>
        <p:blipFill>
          <a:blip r:embed="rId2"/>
          <a:stretch>
            <a:fillRect/>
          </a:stretch>
        </p:blipFill>
        <p:spPr>
          <a:xfrm>
            <a:off x="9879724" y="329752"/>
            <a:ext cx="2035952" cy="1169296"/>
          </a:xfrm>
          <a:prstGeom prst="rect">
            <a:avLst/>
          </a:prstGeom>
        </p:spPr>
      </p:pic>
      <p:pic>
        <p:nvPicPr>
          <p:cNvPr id="5" name="Picture 4" descr="A white paper with red text&#10;&#10;Description automatically generated">
            <a:extLst>
              <a:ext uri="{FF2B5EF4-FFF2-40B4-BE49-F238E27FC236}">
                <a16:creationId xmlns:a16="http://schemas.microsoft.com/office/drawing/2014/main" id="{5438943C-BD19-7603-A3D7-726125475CDE}"/>
              </a:ext>
            </a:extLst>
          </p:cNvPr>
          <p:cNvPicPr>
            <a:picLocks noChangeAspect="1"/>
          </p:cNvPicPr>
          <p:nvPr/>
        </p:nvPicPr>
        <p:blipFill>
          <a:blip r:embed="rId3"/>
          <a:stretch>
            <a:fillRect/>
          </a:stretch>
        </p:blipFill>
        <p:spPr>
          <a:xfrm>
            <a:off x="7402831" y="329752"/>
            <a:ext cx="2203437" cy="1169296"/>
          </a:xfrm>
          <a:prstGeom prst="rect">
            <a:avLst/>
          </a:prstGeom>
        </p:spPr>
      </p:pic>
      <p:sp>
        <p:nvSpPr>
          <p:cNvPr id="4" name="TextBox 3">
            <a:extLst>
              <a:ext uri="{FF2B5EF4-FFF2-40B4-BE49-F238E27FC236}">
                <a16:creationId xmlns:a16="http://schemas.microsoft.com/office/drawing/2014/main" id="{8E92ABEF-61CC-8111-67D8-8331C8DA4F8E}"/>
              </a:ext>
            </a:extLst>
          </p:cNvPr>
          <p:cNvSpPr txBox="1"/>
          <p:nvPr/>
        </p:nvSpPr>
        <p:spPr>
          <a:xfrm>
            <a:off x="120588" y="2116534"/>
            <a:ext cx="12137810" cy="3293209"/>
          </a:xfrm>
          <a:prstGeom prst="rect">
            <a:avLst/>
          </a:prstGeom>
          <a:noFill/>
        </p:spPr>
        <p:txBody>
          <a:bodyPr wrap="none" rtlCol="0">
            <a:spAutoFit/>
          </a:bodyPr>
          <a:lstStyle/>
          <a:p>
            <a:r>
              <a:rPr lang="en-US" sz="3000" b="1" dirty="0"/>
              <a:t>Five Key Pedagogical Approaches to increase Critical Digital Literacy </a:t>
            </a:r>
          </a:p>
          <a:p>
            <a:endParaRPr lang="en-US" sz="3000" b="1" dirty="0"/>
          </a:p>
          <a:p>
            <a:r>
              <a:rPr lang="en-US" sz="2400" b="1" dirty="0"/>
              <a:t>1   Use a </a:t>
            </a:r>
            <a:r>
              <a:rPr lang="en-US" sz="2400" b="1" dirty="0">
                <a:solidFill>
                  <a:srgbClr val="00B050"/>
                </a:solidFill>
              </a:rPr>
              <a:t>dialogic</a:t>
            </a:r>
            <a:r>
              <a:rPr lang="en-US" sz="2400" b="1" dirty="0"/>
              <a:t> approach, with students working together on ChatGPT  </a:t>
            </a:r>
          </a:p>
          <a:p>
            <a:endParaRPr lang="en-US" sz="2400" b="1" dirty="0"/>
          </a:p>
          <a:p>
            <a:pPr marL="914400" lvl="1" indent="-457200">
              <a:buFont typeface="Arial" panose="020B0604020202020204" pitchFamily="34" charset="0"/>
              <a:buChar char="•"/>
            </a:pPr>
            <a:r>
              <a:rPr lang="en-US" sz="2400" b="1" dirty="0">
                <a:solidFill>
                  <a:srgbClr val="00B050"/>
                </a:solidFill>
              </a:rPr>
              <a:t>What did Chloë do? (Made copies for students of AI-based assignment)</a:t>
            </a:r>
          </a:p>
          <a:p>
            <a:pPr marL="914400" lvl="1" indent="-457200">
              <a:buFont typeface="Arial" panose="020B0604020202020204" pitchFamily="34" charset="0"/>
              <a:buChar char="•"/>
            </a:pPr>
            <a:r>
              <a:rPr lang="en-US" sz="2400" b="1" dirty="0">
                <a:solidFill>
                  <a:srgbClr val="00B050"/>
                </a:solidFill>
              </a:rPr>
              <a:t>The students worked in pairs to discuss the assignment</a:t>
            </a:r>
          </a:p>
          <a:p>
            <a:pPr marL="914400" lvl="1" indent="-457200">
              <a:buFont typeface="Arial" panose="020B0604020202020204" pitchFamily="34" charset="0"/>
              <a:buChar char="•"/>
            </a:pPr>
            <a:r>
              <a:rPr lang="en-US" sz="2400" b="1" dirty="0">
                <a:solidFill>
                  <a:srgbClr val="00B050"/>
                </a:solidFill>
              </a:rPr>
              <a:t>Whole class discussion of the AI assignment- and its probable ‘author’!</a:t>
            </a:r>
          </a:p>
          <a:p>
            <a:pPr marL="514350" indent="-514350">
              <a:buAutoNum type="arabicPlain"/>
            </a:pPr>
            <a:endParaRPr lang="en-US" sz="2800" dirty="0"/>
          </a:p>
        </p:txBody>
      </p:sp>
    </p:spTree>
    <p:extLst>
      <p:ext uri="{BB962C8B-B14F-4D97-AF65-F5344CB8AC3E}">
        <p14:creationId xmlns:p14="http://schemas.microsoft.com/office/powerpoint/2010/main" val="264745253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A robot touching his head&#10;&#10;Description automatically generated">
            <a:extLst>
              <a:ext uri="{FF2B5EF4-FFF2-40B4-BE49-F238E27FC236}">
                <a16:creationId xmlns:a16="http://schemas.microsoft.com/office/drawing/2014/main" id="{EB4128C9-0738-DDE0-A02A-5C456C56291C}"/>
              </a:ext>
            </a:extLst>
          </p:cNvPr>
          <p:cNvPicPr>
            <a:picLocks noChangeAspect="1"/>
          </p:cNvPicPr>
          <p:nvPr/>
        </p:nvPicPr>
        <p:blipFill>
          <a:blip r:embed="rId2"/>
          <a:stretch>
            <a:fillRect/>
          </a:stretch>
        </p:blipFill>
        <p:spPr>
          <a:xfrm>
            <a:off x="9879724" y="329752"/>
            <a:ext cx="2035952" cy="1169296"/>
          </a:xfrm>
          <a:prstGeom prst="rect">
            <a:avLst/>
          </a:prstGeom>
        </p:spPr>
      </p:pic>
      <p:pic>
        <p:nvPicPr>
          <p:cNvPr id="5" name="Picture 4" descr="A white paper with red text&#10;&#10;Description automatically generated">
            <a:extLst>
              <a:ext uri="{FF2B5EF4-FFF2-40B4-BE49-F238E27FC236}">
                <a16:creationId xmlns:a16="http://schemas.microsoft.com/office/drawing/2014/main" id="{5438943C-BD19-7603-A3D7-726125475CDE}"/>
              </a:ext>
            </a:extLst>
          </p:cNvPr>
          <p:cNvPicPr>
            <a:picLocks noChangeAspect="1"/>
          </p:cNvPicPr>
          <p:nvPr/>
        </p:nvPicPr>
        <p:blipFill>
          <a:blip r:embed="rId3"/>
          <a:stretch>
            <a:fillRect/>
          </a:stretch>
        </p:blipFill>
        <p:spPr>
          <a:xfrm>
            <a:off x="7402831" y="329752"/>
            <a:ext cx="2203437" cy="1169296"/>
          </a:xfrm>
          <a:prstGeom prst="rect">
            <a:avLst/>
          </a:prstGeom>
        </p:spPr>
      </p:pic>
      <p:sp>
        <p:nvSpPr>
          <p:cNvPr id="4" name="TextBox 3">
            <a:extLst>
              <a:ext uri="{FF2B5EF4-FFF2-40B4-BE49-F238E27FC236}">
                <a16:creationId xmlns:a16="http://schemas.microsoft.com/office/drawing/2014/main" id="{8E92ABEF-61CC-8111-67D8-8331C8DA4F8E}"/>
              </a:ext>
            </a:extLst>
          </p:cNvPr>
          <p:cNvSpPr txBox="1"/>
          <p:nvPr/>
        </p:nvSpPr>
        <p:spPr>
          <a:xfrm>
            <a:off x="120588" y="2116534"/>
            <a:ext cx="12137810" cy="4247317"/>
          </a:xfrm>
          <a:prstGeom prst="rect">
            <a:avLst/>
          </a:prstGeom>
          <a:noFill/>
        </p:spPr>
        <p:txBody>
          <a:bodyPr wrap="none" rtlCol="0">
            <a:spAutoFit/>
          </a:bodyPr>
          <a:lstStyle/>
          <a:p>
            <a:r>
              <a:rPr lang="en-US" sz="3000" b="1" dirty="0"/>
              <a:t>Five Key Pedagogical Approaches to increase Critical Digital Literacy </a:t>
            </a:r>
          </a:p>
          <a:p>
            <a:r>
              <a:rPr lang="en-US" sz="800" b="1" dirty="0"/>
              <a:t>  </a:t>
            </a:r>
          </a:p>
          <a:p>
            <a:endParaRPr lang="en-US" sz="800" b="1" dirty="0"/>
          </a:p>
          <a:p>
            <a:r>
              <a:rPr lang="en-US" sz="2400" b="1" dirty="0"/>
              <a:t>2   Use a </a:t>
            </a:r>
            <a:r>
              <a:rPr lang="en-US" sz="2400" b="1" dirty="0">
                <a:solidFill>
                  <a:srgbClr val="00B050"/>
                </a:solidFill>
              </a:rPr>
              <a:t>dialogic</a:t>
            </a:r>
            <a:r>
              <a:rPr lang="en-US" sz="2400" b="1" dirty="0"/>
              <a:t> approach, modelling desirable </a:t>
            </a:r>
            <a:r>
              <a:rPr lang="en-US" sz="2400" b="1" dirty="0" err="1"/>
              <a:t>behaviour</a:t>
            </a:r>
            <a:r>
              <a:rPr lang="en-US" sz="2400" b="1" dirty="0"/>
              <a:t> (T-S; S-S)</a:t>
            </a:r>
          </a:p>
          <a:p>
            <a:endParaRPr lang="en-US" sz="2400" b="1" dirty="0"/>
          </a:p>
          <a:p>
            <a:pPr marL="914400" lvl="1" indent="-457200">
              <a:buFont typeface="Arial" panose="020B0604020202020204" pitchFamily="34" charset="0"/>
              <a:buChar char="•"/>
            </a:pPr>
            <a:r>
              <a:rPr lang="en-US" sz="2400" b="1" dirty="0">
                <a:solidFill>
                  <a:srgbClr val="00B050"/>
                </a:solidFill>
              </a:rPr>
              <a:t>Make life difficult for AI by setting homework that requires</a:t>
            </a:r>
          </a:p>
          <a:p>
            <a:pPr marL="1371600" lvl="2" indent="-457200">
              <a:buFont typeface="Wingdings" pitchFamily="2" charset="2"/>
              <a:buChar char="ü"/>
            </a:pPr>
            <a:r>
              <a:rPr lang="en-US" sz="2400" b="1" dirty="0">
                <a:solidFill>
                  <a:srgbClr val="00B050"/>
                </a:solidFill>
              </a:rPr>
              <a:t>Connections to the student’s own life experience</a:t>
            </a:r>
          </a:p>
          <a:p>
            <a:pPr marL="1371600" lvl="2" indent="-457200">
              <a:buFont typeface="Wingdings" pitchFamily="2" charset="2"/>
              <a:buChar char="ü"/>
            </a:pPr>
            <a:r>
              <a:rPr lang="en-US" sz="2400" b="1" dirty="0">
                <a:solidFill>
                  <a:srgbClr val="00B050"/>
                </a:solidFill>
              </a:rPr>
              <a:t>Connections to the student’s own prior knowledge</a:t>
            </a:r>
          </a:p>
          <a:p>
            <a:pPr marL="1371600" lvl="2" indent="-457200">
              <a:buFont typeface="Wingdings" pitchFamily="2" charset="2"/>
              <a:buChar char="ü"/>
            </a:pPr>
            <a:r>
              <a:rPr lang="en-US" sz="2400" b="1" dirty="0">
                <a:solidFill>
                  <a:srgbClr val="00B050"/>
                </a:solidFill>
              </a:rPr>
              <a:t>A demonstration of </a:t>
            </a:r>
            <a:r>
              <a:rPr lang="en-US" sz="2400" b="1" i="1" dirty="0">
                <a:solidFill>
                  <a:srgbClr val="00B050"/>
                </a:solidFill>
              </a:rPr>
              <a:t>how</a:t>
            </a:r>
            <a:r>
              <a:rPr lang="en-US" sz="2400" b="1" dirty="0">
                <a:solidFill>
                  <a:srgbClr val="00B050"/>
                </a:solidFill>
              </a:rPr>
              <a:t> the student’s sources led to the answer</a:t>
            </a:r>
          </a:p>
          <a:p>
            <a:pPr marL="1371600" lvl="2" indent="-457200">
              <a:buFont typeface="Wingdings" pitchFamily="2" charset="2"/>
              <a:buChar char="ü"/>
            </a:pPr>
            <a:r>
              <a:rPr lang="en-US" sz="2400" b="1" dirty="0">
                <a:solidFill>
                  <a:srgbClr val="00B050"/>
                </a:solidFill>
              </a:rPr>
              <a:t>Then the class shares </a:t>
            </a:r>
            <a:r>
              <a:rPr lang="en-US" sz="2400" b="1" i="1" dirty="0">
                <a:solidFill>
                  <a:srgbClr val="00B050"/>
                </a:solidFill>
              </a:rPr>
              <a:t>how</a:t>
            </a:r>
            <a:r>
              <a:rPr lang="en-US" sz="2400" b="1" dirty="0">
                <a:solidFill>
                  <a:srgbClr val="00B050"/>
                </a:solidFill>
              </a:rPr>
              <a:t> they built their answers</a:t>
            </a:r>
            <a:endParaRPr lang="en-US" sz="2400" b="1" dirty="0"/>
          </a:p>
          <a:p>
            <a:pPr marL="514350" indent="-514350">
              <a:buAutoNum type="arabicPlain"/>
            </a:pPr>
            <a:endParaRPr lang="en-US" sz="2800" dirty="0"/>
          </a:p>
          <a:p>
            <a:pPr marL="514350" indent="-514350">
              <a:buAutoNum type="arabicPlain"/>
            </a:pPr>
            <a:endParaRPr lang="en-US" sz="2800" dirty="0"/>
          </a:p>
        </p:txBody>
      </p:sp>
    </p:spTree>
    <p:extLst>
      <p:ext uri="{BB962C8B-B14F-4D97-AF65-F5344CB8AC3E}">
        <p14:creationId xmlns:p14="http://schemas.microsoft.com/office/powerpoint/2010/main" val="223974408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A robot touching his head&#10;&#10;Description automatically generated">
            <a:extLst>
              <a:ext uri="{FF2B5EF4-FFF2-40B4-BE49-F238E27FC236}">
                <a16:creationId xmlns:a16="http://schemas.microsoft.com/office/drawing/2014/main" id="{EB4128C9-0738-DDE0-A02A-5C456C56291C}"/>
              </a:ext>
            </a:extLst>
          </p:cNvPr>
          <p:cNvPicPr>
            <a:picLocks noChangeAspect="1"/>
          </p:cNvPicPr>
          <p:nvPr/>
        </p:nvPicPr>
        <p:blipFill>
          <a:blip r:embed="rId2"/>
          <a:stretch>
            <a:fillRect/>
          </a:stretch>
        </p:blipFill>
        <p:spPr>
          <a:xfrm>
            <a:off x="9879724" y="329752"/>
            <a:ext cx="2035952" cy="1169296"/>
          </a:xfrm>
          <a:prstGeom prst="rect">
            <a:avLst/>
          </a:prstGeom>
        </p:spPr>
      </p:pic>
      <p:pic>
        <p:nvPicPr>
          <p:cNvPr id="5" name="Picture 4" descr="A white paper with red text&#10;&#10;Description automatically generated">
            <a:extLst>
              <a:ext uri="{FF2B5EF4-FFF2-40B4-BE49-F238E27FC236}">
                <a16:creationId xmlns:a16="http://schemas.microsoft.com/office/drawing/2014/main" id="{5438943C-BD19-7603-A3D7-726125475CDE}"/>
              </a:ext>
            </a:extLst>
          </p:cNvPr>
          <p:cNvPicPr>
            <a:picLocks noChangeAspect="1"/>
          </p:cNvPicPr>
          <p:nvPr/>
        </p:nvPicPr>
        <p:blipFill>
          <a:blip r:embed="rId3"/>
          <a:stretch>
            <a:fillRect/>
          </a:stretch>
        </p:blipFill>
        <p:spPr>
          <a:xfrm>
            <a:off x="7402831" y="329752"/>
            <a:ext cx="2203437" cy="1169296"/>
          </a:xfrm>
          <a:prstGeom prst="rect">
            <a:avLst/>
          </a:prstGeom>
        </p:spPr>
      </p:pic>
      <p:sp>
        <p:nvSpPr>
          <p:cNvPr id="4" name="TextBox 3">
            <a:extLst>
              <a:ext uri="{FF2B5EF4-FFF2-40B4-BE49-F238E27FC236}">
                <a16:creationId xmlns:a16="http://schemas.microsoft.com/office/drawing/2014/main" id="{8E92ABEF-61CC-8111-67D8-8331C8DA4F8E}"/>
              </a:ext>
            </a:extLst>
          </p:cNvPr>
          <p:cNvSpPr txBox="1"/>
          <p:nvPr/>
        </p:nvSpPr>
        <p:spPr>
          <a:xfrm>
            <a:off x="120588" y="2116534"/>
            <a:ext cx="12137810" cy="2492990"/>
          </a:xfrm>
          <a:prstGeom prst="rect">
            <a:avLst/>
          </a:prstGeom>
          <a:noFill/>
        </p:spPr>
        <p:txBody>
          <a:bodyPr wrap="none" rtlCol="0">
            <a:spAutoFit/>
          </a:bodyPr>
          <a:lstStyle/>
          <a:p>
            <a:r>
              <a:rPr lang="en-US" sz="3000" b="1" dirty="0"/>
              <a:t>Five Key Pedagogical Approaches to increase Critical Digital Literacy </a:t>
            </a:r>
          </a:p>
          <a:p>
            <a:endParaRPr lang="en-US" sz="800" b="1" dirty="0"/>
          </a:p>
          <a:p>
            <a:r>
              <a:rPr lang="en-US" sz="2400" b="1" dirty="0"/>
              <a:t>3   Defeat AI/ChatGPT by getting students to use it for composition</a:t>
            </a:r>
          </a:p>
          <a:p>
            <a:endParaRPr lang="en-US" sz="800" b="1" dirty="0"/>
          </a:p>
          <a:p>
            <a:endParaRPr lang="en-US" sz="3000" b="1" dirty="0"/>
          </a:p>
          <a:p>
            <a:pPr marL="514350" indent="-514350">
              <a:buAutoNum type="arabicPlain"/>
            </a:pPr>
            <a:endParaRPr lang="en-US" sz="2800" dirty="0"/>
          </a:p>
          <a:p>
            <a:pPr marL="514350" indent="-514350">
              <a:buAutoNum type="arabicPlain"/>
            </a:pPr>
            <a:endParaRPr lang="en-US" sz="2800" dirty="0"/>
          </a:p>
        </p:txBody>
      </p:sp>
      <p:pic>
        <p:nvPicPr>
          <p:cNvPr id="6" name="Picture 5" descr="A diagram of a review&#10;&#10;Description automatically generated">
            <a:extLst>
              <a:ext uri="{FF2B5EF4-FFF2-40B4-BE49-F238E27FC236}">
                <a16:creationId xmlns:a16="http://schemas.microsoft.com/office/drawing/2014/main" id="{718AA86E-FEC8-4A68-DC25-4B4B671FEE2D}"/>
              </a:ext>
            </a:extLst>
          </p:cNvPr>
          <p:cNvPicPr>
            <a:picLocks noChangeAspect="1"/>
          </p:cNvPicPr>
          <p:nvPr/>
        </p:nvPicPr>
        <p:blipFill>
          <a:blip r:embed="rId4"/>
          <a:stretch>
            <a:fillRect/>
          </a:stretch>
        </p:blipFill>
        <p:spPr>
          <a:xfrm>
            <a:off x="1692166" y="3271971"/>
            <a:ext cx="6824822" cy="3343005"/>
          </a:xfrm>
          <a:prstGeom prst="rect">
            <a:avLst/>
          </a:prstGeom>
        </p:spPr>
      </p:pic>
      <p:sp>
        <p:nvSpPr>
          <p:cNvPr id="7" name="TextBox 6">
            <a:hlinkClick r:id="rId5" tooltip="Kalantzis"/>
            <a:extLst>
              <a:ext uri="{FF2B5EF4-FFF2-40B4-BE49-F238E27FC236}">
                <a16:creationId xmlns:a16="http://schemas.microsoft.com/office/drawing/2014/main" id="{BE9A8FE5-D3D0-50C3-8B67-894653B2DB4F}"/>
              </a:ext>
            </a:extLst>
          </p:cNvPr>
          <p:cNvSpPr txBox="1"/>
          <p:nvPr/>
        </p:nvSpPr>
        <p:spPr>
          <a:xfrm>
            <a:off x="9259614" y="3720662"/>
            <a:ext cx="2123089" cy="1600438"/>
          </a:xfrm>
          <a:prstGeom prst="rect">
            <a:avLst/>
          </a:prstGeom>
          <a:noFill/>
          <a:ln w="38100">
            <a:solidFill>
              <a:srgbClr val="00B050"/>
            </a:solidFill>
          </a:ln>
        </p:spPr>
        <p:txBody>
          <a:bodyPr wrap="square" rtlCol="0">
            <a:spAutoFit/>
          </a:bodyPr>
          <a:lstStyle/>
          <a:p>
            <a:r>
              <a:rPr lang="en-GB" sz="1400" b="0" i="0" dirty="0">
                <a:solidFill>
                  <a:srgbClr val="222222"/>
                </a:solidFill>
                <a:effectLst/>
                <a:highlight>
                  <a:srgbClr val="FFFFFF"/>
                </a:highlight>
                <a:latin typeface="Arial" panose="020B0604020202020204" pitchFamily="34" charset="0"/>
                <a:hlinkClick r:id="rId5"/>
              </a:rPr>
              <a:t>Saini, A. K., Cope, B., </a:t>
            </a:r>
            <a:r>
              <a:rPr lang="en-GB" sz="1400" b="0" i="0" dirty="0" err="1">
                <a:solidFill>
                  <a:srgbClr val="222222"/>
                </a:solidFill>
                <a:effectLst/>
                <a:highlight>
                  <a:srgbClr val="FFFFFF"/>
                </a:highlight>
                <a:latin typeface="Arial" panose="020B0604020202020204" pitchFamily="34" charset="0"/>
                <a:hlinkClick r:id="rId5"/>
              </a:rPr>
              <a:t>Kalantzis</a:t>
            </a:r>
            <a:r>
              <a:rPr lang="en-GB" sz="1400" b="0" i="0" dirty="0">
                <a:solidFill>
                  <a:srgbClr val="222222"/>
                </a:solidFill>
                <a:effectLst/>
                <a:highlight>
                  <a:srgbClr val="FFFFFF"/>
                </a:highlight>
                <a:latin typeface="Arial" panose="020B0604020202020204" pitchFamily="34" charset="0"/>
                <a:hlinkClick r:id="rId5"/>
              </a:rPr>
              <a:t>, M., &amp; Zapata, G. C. (2024). The Future of Feedback: Integrating Peer and Generative AI Reviews to Support Student Work.</a:t>
            </a:r>
            <a:endParaRPr lang="en-US" sz="1400" dirty="0"/>
          </a:p>
        </p:txBody>
      </p:sp>
    </p:spTree>
    <p:extLst>
      <p:ext uri="{BB962C8B-B14F-4D97-AF65-F5344CB8AC3E}">
        <p14:creationId xmlns:p14="http://schemas.microsoft.com/office/powerpoint/2010/main" val="69453675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A robot touching his head&#10;&#10;Description automatically generated">
            <a:extLst>
              <a:ext uri="{FF2B5EF4-FFF2-40B4-BE49-F238E27FC236}">
                <a16:creationId xmlns:a16="http://schemas.microsoft.com/office/drawing/2014/main" id="{EB4128C9-0738-DDE0-A02A-5C456C56291C}"/>
              </a:ext>
            </a:extLst>
          </p:cNvPr>
          <p:cNvPicPr>
            <a:picLocks noChangeAspect="1"/>
          </p:cNvPicPr>
          <p:nvPr/>
        </p:nvPicPr>
        <p:blipFill>
          <a:blip r:embed="rId2"/>
          <a:stretch>
            <a:fillRect/>
          </a:stretch>
        </p:blipFill>
        <p:spPr>
          <a:xfrm>
            <a:off x="9879724" y="329752"/>
            <a:ext cx="2035952" cy="1169296"/>
          </a:xfrm>
          <a:prstGeom prst="rect">
            <a:avLst/>
          </a:prstGeom>
        </p:spPr>
      </p:pic>
      <p:pic>
        <p:nvPicPr>
          <p:cNvPr id="5" name="Picture 4" descr="A white paper with red text&#10;&#10;Description automatically generated">
            <a:extLst>
              <a:ext uri="{FF2B5EF4-FFF2-40B4-BE49-F238E27FC236}">
                <a16:creationId xmlns:a16="http://schemas.microsoft.com/office/drawing/2014/main" id="{5438943C-BD19-7603-A3D7-726125475CDE}"/>
              </a:ext>
            </a:extLst>
          </p:cNvPr>
          <p:cNvPicPr>
            <a:picLocks noChangeAspect="1"/>
          </p:cNvPicPr>
          <p:nvPr/>
        </p:nvPicPr>
        <p:blipFill>
          <a:blip r:embed="rId3"/>
          <a:stretch>
            <a:fillRect/>
          </a:stretch>
        </p:blipFill>
        <p:spPr>
          <a:xfrm>
            <a:off x="7402831" y="329752"/>
            <a:ext cx="2203437" cy="1169296"/>
          </a:xfrm>
          <a:prstGeom prst="rect">
            <a:avLst/>
          </a:prstGeom>
        </p:spPr>
      </p:pic>
      <p:sp>
        <p:nvSpPr>
          <p:cNvPr id="4" name="TextBox 3">
            <a:extLst>
              <a:ext uri="{FF2B5EF4-FFF2-40B4-BE49-F238E27FC236}">
                <a16:creationId xmlns:a16="http://schemas.microsoft.com/office/drawing/2014/main" id="{8E92ABEF-61CC-8111-67D8-8331C8DA4F8E}"/>
              </a:ext>
            </a:extLst>
          </p:cNvPr>
          <p:cNvSpPr txBox="1"/>
          <p:nvPr/>
        </p:nvSpPr>
        <p:spPr>
          <a:xfrm>
            <a:off x="1" y="2316230"/>
            <a:ext cx="11915676" cy="5232202"/>
          </a:xfrm>
          <a:prstGeom prst="rect">
            <a:avLst/>
          </a:prstGeom>
          <a:noFill/>
        </p:spPr>
        <p:txBody>
          <a:bodyPr wrap="square" rtlCol="0">
            <a:spAutoFit/>
          </a:bodyPr>
          <a:lstStyle/>
          <a:p>
            <a:r>
              <a:rPr lang="en-US" sz="3000" b="1" dirty="0"/>
              <a:t>Five Key Pedagogical Approaches to increase Critical Digital Literacy </a:t>
            </a:r>
          </a:p>
          <a:p>
            <a:r>
              <a:rPr lang="en-US" sz="3000" b="1" dirty="0"/>
              <a:t> </a:t>
            </a:r>
            <a:endParaRPr lang="en-US" sz="800" b="1" dirty="0"/>
          </a:p>
          <a:p>
            <a:pPr marL="514350" indent="-514350">
              <a:buAutoNum type="arabicPlain" startAt="4"/>
            </a:pPr>
            <a:r>
              <a:rPr lang="en-US" sz="2400" b="1" dirty="0"/>
              <a:t>Defeat AI/ChatGPT by getting students to find errors and weaknesses</a:t>
            </a:r>
          </a:p>
          <a:p>
            <a:pPr marL="457200" indent="-457200">
              <a:buFont typeface="Arial" panose="020B0604020202020204" pitchFamily="34" charset="0"/>
              <a:buChar char="•"/>
            </a:pPr>
            <a:r>
              <a:rPr lang="en-US" sz="2400" b="1" dirty="0">
                <a:solidFill>
                  <a:srgbClr val="00B050"/>
                </a:solidFill>
              </a:rPr>
              <a:t>Students generate ChatGPT answers, then work in pairs or triads through DIALOGUE to identify factual errors, poor style, bias, vagueness, and to construct better answers. Then they report back to their classmates, thus MODELLING Critical Digital Literacy for others</a:t>
            </a:r>
          </a:p>
          <a:p>
            <a:pPr marL="514350" indent="-514350">
              <a:buFont typeface="Arial" panose="020B0604020202020204" pitchFamily="34" charset="0"/>
              <a:buChar char="•"/>
            </a:pPr>
            <a:endParaRPr lang="en-US" sz="3000" b="1" dirty="0"/>
          </a:p>
          <a:p>
            <a:endParaRPr lang="en-US" sz="800" b="1" dirty="0"/>
          </a:p>
          <a:p>
            <a:pPr marL="514350" indent="-514350">
              <a:buFontTx/>
              <a:buAutoNum type="arabicPlain"/>
            </a:pPr>
            <a:endParaRPr lang="en-US" sz="3000" b="1" dirty="0"/>
          </a:p>
          <a:p>
            <a:pPr marL="514350" indent="-514350">
              <a:buAutoNum type="arabicPlain"/>
            </a:pPr>
            <a:endParaRPr lang="en-US" sz="2800" dirty="0"/>
          </a:p>
          <a:p>
            <a:pPr marL="514350" indent="-514350">
              <a:buAutoNum type="arabicPlain"/>
            </a:pPr>
            <a:endParaRPr lang="en-US" sz="2800" dirty="0"/>
          </a:p>
        </p:txBody>
      </p:sp>
    </p:spTree>
    <p:extLst>
      <p:ext uri="{BB962C8B-B14F-4D97-AF65-F5344CB8AC3E}">
        <p14:creationId xmlns:p14="http://schemas.microsoft.com/office/powerpoint/2010/main" val="49293107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A robot touching his head&#10;&#10;Description automatically generated">
            <a:extLst>
              <a:ext uri="{FF2B5EF4-FFF2-40B4-BE49-F238E27FC236}">
                <a16:creationId xmlns:a16="http://schemas.microsoft.com/office/drawing/2014/main" id="{EB4128C9-0738-DDE0-A02A-5C456C56291C}"/>
              </a:ext>
            </a:extLst>
          </p:cNvPr>
          <p:cNvPicPr>
            <a:picLocks noChangeAspect="1"/>
          </p:cNvPicPr>
          <p:nvPr/>
        </p:nvPicPr>
        <p:blipFill>
          <a:blip r:embed="rId2"/>
          <a:stretch>
            <a:fillRect/>
          </a:stretch>
        </p:blipFill>
        <p:spPr>
          <a:xfrm>
            <a:off x="9879724" y="329752"/>
            <a:ext cx="2035952" cy="1169296"/>
          </a:xfrm>
          <a:prstGeom prst="rect">
            <a:avLst/>
          </a:prstGeom>
        </p:spPr>
      </p:pic>
      <p:pic>
        <p:nvPicPr>
          <p:cNvPr id="5" name="Picture 4" descr="A white paper with red text&#10;&#10;Description automatically generated">
            <a:extLst>
              <a:ext uri="{FF2B5EF4-FFF2-40B4-BE49-F238E27FC236}">
                <a16:creationId xmlns:a16="http://schemas.microsoft.com/office/drawing/2014/main" id="{5438943C-BD19-7603-A3D7-726125475CDE}"/>
              </a:ext>
            </a:extLst>
          </p:cNvPr>
          <p:cNvPicPr>
            <a:picLocks noChangeAspect="1"/>
          </p:cNvPicPr>
          <p:nvPr/>
        </p:nvPicPr>
        <p:blipFill>
          <a:blip r:embed="rId3"/>
          <a:stretch>
            <a:fillRect/>
          </a:stretch>
        </p:blipFill>
        <p:spPr>
          <a:xfrm>
            <a:off x="7402831" y="329752"/>
            <a:ext cx="2203437" cy="1169296"/>
          </a:xfrm>
          <a:prstGeom prst="rect">
            <a:avLst/>
          </a:prstGeom>
        </p:spPr>
      </p:pic>
      <p:sp>
        <p:nvSpPr>
          <p:cNvPr id="4" name="TextBox 3">
            <a:extLst>
              <a:ext uri="{FF2B5EF4-FFF2-40B4-BE49-F238E27FC236}">
                <a16:creationId xmlns:a16="http://schemas.microsoft.com/office/drawing/2014/main" id="{8E92ABEF-61CC-8111-67D8-8331C8DA4F8E}"/>
              </a:ext>
            </a:extLst>
          </p:cNvPr>
          <p:cNvSpPr txBox="1"/>
          <p:nvPr/>
        </p:nvSpPr>
        <p:spPr>
          <a:xfrm>
            <a:off x="120589" y="2116534"/>
            <a:ext cx="11795088" cy="5324535"/>
          </a:xfrm>
          <a:prstGeom prst="rect">
            <a:avLst/>
          </a:prstGeom>
          <a:noFill/>
        </p:spPr>
        <p:txBody>
          <a:bodyPr wrap="square" rtlCol="0">
            <a:spAutoFit/>
          </a:bodyPr>
          <a:lstStyle/>
          <a:p>
            <a:r>
              <a:rPr lang="en-US" sz="3000" b="1" dirty="0"/>
              <a:t>Five Key Pedagogical Approaches to increase Critical Digital Literacy </a:t>
            </a:r>
          </a:p>
          <a:p>
            <a:endParaRPr lang="en-US" sz="800" b="1" dirty="0"/>
          </a:p>
          <a:p>
            <a:r>
              <a:rPr lang="en-US" sz="2400" b="1" dirty="0"/>
              <a:t>5   Defeat AI/ChatGPT by getting students to use it to become producers </a:t>
            </a:r>
          </a:p>
          <a:p>
            <a:pPr marL="514350" indent="-514350">
              <a:buFont typeface="Arial" panose="020B0604020202020204" pitchFamily="34" charset="0"/>
              <a:buChar char="•"/>
            </a:pPr>
            <a:r>
              <a:rPr lang="en-US" sz="2400" b="1" dirty="0">
                <a:solidFill>
                  <a:srgbClr val="00B050"/>
                </a:solidFill>
              </a:rPr>
              <a:t>Instead of being simply consumers of information, students work collaboratively through DIALOGUE to become multimedia producers of knowledge. PRODUCTION  is the most powerful tool in the CDL box.</a:t>
            </a:r>
          </a:p>
          <a:p>
            <a:pPr marL="514350" indent="-514350">
              <a:buFont typeface="Arial" panose="020B0604020202020204" pitchFamily="34" charset="0"/>
              <a:buChar char="•"/>
            </a:pPr>
            <a:r>
              <a:rPr lang="en-US" sz="2400" b="1" dirty="0">
                <a:solidFill>
                  <a:srgbClr val="00B050"/>
                </a:solidFill>
              </a:rPr>
              <a:t>The Internet, and its AI tools produce information, but knowledge comes after you’ve not only found the facts, but have begun to integrate those facts into a personal network of interpretations, values, viewpoints, theories, and truth-values</a:t>
            </a:r>
          </a:p>
          <a:p>
            <a:pPr marL="514350" indent="-514350">
              <a:buFont typeface="Arial" panose="020B0604020202020204" pitchFamily="34" charset="0"/>
              <a:buChar char="•"/>
            </a:pPr>
            <a:r>
              <a:rPr lang="en-US" sz="2400" b="1" dirty="0">
                <a:solidFill>
                  <a:srgbClr val="00B050"/>
                </a:solidFill>
              </a:rPr>
              <a:t>The Internet produces information; only humans produce knowledge</a:t>
            </a:r>
          </a:p>
          <a:p>
            <a:pPr marL="514350" indent="-514350">
              <a:buAutoNum type="arabicPlain"/>
            </a:pPr>
            <a:endParaRPr lang="en-US" sz="2800" dirty="0"/>
          </a:p>
          <a:p>
            <a:pPr marL="514350" indent="-514350">
              <a:buAutoNum type="arabicPlain"/>
            </a:pPr>
            <a:endParaRPr lang="en-US" sz="2800" dirty="0"/>
          </a:p>
        </p:txBody>
      </p:sp>
    </p:spTree>
    <p:extLst>
      <p:ext uri="{BB962C8B-B14F-4D97-AF65-F5344CB8AC3E}">
        <p14:creationId xmlns:p14="http://schemas.microsoft.com/office/powerpoint/2010/main" val="250963754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718A1-78A3-7B4B-9272-87F4ADB249BA}"/>
              </a:ext>
            </a:extLst>
          </p:cNvPr>
          <p:cNvSpPr>
            <a:spLocks noGrp="1"/>
          </p:cNvSpPr>
          <p:nvPr>
            <p:ph type="title"/>
          </p:nvPr>
        </p:nvSpPr>
        <p:spPr>
          <a:xfrm>
            <a:off x="359917" y="1104564"/>
            <a:ext cx="6817060" cy="5189910"/>
          </a:xfrm>
        </p:spPr>
        <p:txBody>
          <a:bodyPr>
            <a:normAutofit fontScale="90000"/>
          </a:bodyPr>
          <a:lstStyle/>
          <a:p>
            <a:r>
              <a:rPr lang="en-US" sz="2400" b="1" dirty="0">
                <a:latin typeface="Calibri"/>
                <a:cs typeface="Times New Roman"/>
              </a:rPr>
              <a:t>We have looked at Critical Digital Literacy in three ways:</a:t>
            </a:r>
            <a:br>
              <a:rPr lang="en-US" sz="2400" dirty="0">
                <a:latin typeface="Calibri"/>
                <a:cs typeface="Times New Roman"/>
              </a:rPr>
            </a:br>
            <a:br>
              <a:rPr lang="en-US" sz="2400" dirty="0">
                <a:latin typeface="Calibri"/>
                <a:cs typeface="Times New Roman"/>
              </a:rPr>
            </a:br>
            <a:br>
              <a:rPr lang="en-US" sz="2400" dirty="0">
                <a:latin typeface="Calibri"/>
                <a:cs typeface="Times New Roman"/>
              </a:rPr>
            </a:br>
            <a:r>
              <a:rPr lang="en-US" sz="2400" dirty="0">
                <a:latin typeface="Calibri"/>
                <a:cs typeface="Times New Roman"/>
              </a:rPr>
              <a:t>1.   What can we learn about CDL from observing and listening to </a:t>
            </a:r>
            <a:r>
              <a:rPr lang="en-US" sz="2400" b="1" dirty="0">
                <a:latin typeface="Calibri"/>
                <a:cs typeface="Times New Roman"/>
              </a:rPr>
              <a:t>young children’s internet searching</a:t>
            </a:r>
            <a:r>
              <a:rPr lang="en-US" sz="2400" dirty="0">
                <a:latin typeface="Calibri"/>
                <a:cs typeface="Times New Roman"/>
              </a:rPr>
              <a:t>?</a:t>
            </a:r>
            <a:br>
              <a:rPr lang="en-US" sz="2400" dirty="0">
                <a:latin typeface="Calibri"/>
                <a:cs typeface="Times New Roman"/>
              </a:rPr>
            </a:br>
            <a:br>
              <a:rPr lang="en-US" sz="2400" dirty="0">
                <a:latin typeface="Calibri"/>
                <a:cs typeface="Times New Roman"/>
              </a:rPr>
            </a:br>
            <a:br>
              <a:rPr lang="en-US" sz="2400" dirty="0">
                <a:latin typeface="Calibri"/>
                <a:cs typeface="Times New Roman"/>
              </a:rPr>
            </a:br>
            <a:br>
              <a:rPr lang="en-US" sz="2400" dirty="0">
                <a:latin typeface="Calibri"/>
                <a:cs typeface="Times New Roman"/>
              </a:rPr>
            </a:br>
            <a:br>
              <a:rPr lang="en-US" sz="2400" dirty="0">
                <a:latin typeface="Calibri"/>
                <a:cs typeface="Times New Roman"/>
              </a:rPr>
            </a:br>
            <a:br>
              <a:rPr lang="en-US" sz="2400" dirty="0">
                <a:latin typeface="Calibri"/>
                <a:cs typeface="Times New Roman"/>
              </a:rPr>
            </a:br>
            <a:r>
              <a:rPr lang="en-US" sz="2400" dirty="0">
                <a:latin typeface="Calibri"/>
                <a:cs typeface="Times New Roman"/>
              </a:rPr>
              <a:t>2.   What can we learn about CDL from observing and listening to </a:t>
            </a:r>
            <a:r>
              <a:rPr lang="en-US" sz="2400" b="1" dirty="0">
                <a:latin typeface="Calibri"/>
                <a:cs typeface="Times New Roman"/>
              </a:rPr>
              <a:t>older students’ internet searching</a:t>
            </a:r>
            <a:r>
              <a:rPr lang="en-US" sz="2400" dirty="0">
                <a:latin typeface="Calibri"/>
                <a:cs typeface="Times New Roman"/>
              </a:rPr>
              <a:t>?</a:t>
            </a:r>
            <a:br>
              <a:rPr lang="en-US" sz="2400" dirty="0">
                <a:latin typeface="Calibri"/>
                <a:cs typeface="Times New Roman"/>
              </a:rPr>
            </a:br>
            <a:br>
              <a:rPr lang="en-US" sz="2400" dirty="0">
                <a:latin typeface="Calibri"/>
                <a:cs typeface="Times New Roman"/>
              </a:rPr>
            </a:br>
            <a:br>
              <a:rPr lang="en-US" sz="2400" dirty="0">
                <a:latin typeface="Calibri"/>
                <a:cs typeface="Times New Roman"/>
              </a:rPr>
            </a:br>
            <a:br>
              <a:rPr lang="en-US" sz="2400" dirty="0">
                <a:latin typeface="Calibri"/>
                <a:cs typeface="Times New Roman"/>
              </a:rPr>
            </a:br>
            <a:br>
              <a:rPr lang="en-US" sz="2400" dirty="0">
                <a:latin typeface="Calibri"/>
                <a:cs typeface="Times New Roman"/>
              </a:rPr>
            </a:br>
            <a:br>
              <a:rPr lang="en-US" sz="2400" dirty="0">
                <a:latin typeface="Calibri"/>
                <a:cs typeface="Times New Roman"/>
              </a:rPr>
            </a:br>
            <a:r>
              <a:rPr lang="en-US" sz="2400" dirty="0">
                <a:latin typeface="Calibri"/>
                <a:cs typeface="Times New Roman"/>
              </a:rPr>
              <a:t>3.   How do we reconsider developing CDL in the light of 		</a:t>
            </a:r>
            <a:r>
              <a:rPr lang="en-US" sz="2400" b="1" dirty="0">
                <a:latin typeface="Calibri"/>
                <a:cs typeface="Times New Roman"/>
              </a:rPr>
              <a:t>AI and ChatGPT</a:t>
            </a:r>
            <a:r>
              <a:rPr lang="en-US" sz="2400" dirty="0">
                <a:latin typeface="Calibri"/>
                <a:cs typeface="Times New Roman"/>
              </a:rPr>
              <a:t>?</a:t>
            </a:r>
            <a:br>
              <a:rPr lang="en-US" sz="2400" dirty="0">
                <a:latin typeface="Calibri"/>
                <a:cs typeface="Times New Roman"/>
              </a:rPr>
            </a:br>
            <a:br>
              <a:rPr lang="en-US" sz="2400" dirty="0">
                <a:latin typeface="Calibri"/>
                <a:cs typeface="Times New Roman"/>
              </a:rPr>
            </a:br>
            <a:endParaRPr lang="en-US" sz="2400" dirty="0">
              <a:latin typeface="Calibri"/>
              <a:cs typeface="Times New Roman"/>
            </a:endParaRPr>
          </a:p>
        </p:txBody>
      </p:sp>
      <p:pic>
        <p:nvPicPr>
          <p:cNvPr id="8" name="Picture 6" descr="Graphical user interface&#10;&#10;Description automatically generated">
            <a:extLst>
              <a:ext uri="{FF2B5EF4-FFF2-40B4-BE49-F238E27FC236}">
                <a16:creationId xmlns:a16="http://schemas.microsoft.com/office/drawing/2014/main" id="{E4750251-5DF2-BEC0-6255-278978C2F476}"/>
              </a:ext>
            </a:extLst>
          </p:cNvPr>
          <p:cNvPicPr>
            <a:picLocks noChangeAspect="1"/>
          </p:cNvPicPr>
          <p:nvPr/>
        </p:nvPicPr>
        <p:blipFill>
          <a:blip r:embed="rId2"/>
          <a:stretch>
            <a:fillRect/>
          </a:stretch>
        </p:blipFill>
        <p:spPr>
          <a:xfrm>
            <a:off x="7601181" y="1019503"/>
            <a:ext cx="1735036" cy="1363846"/>
          </a:xfrm>
          <a:prstGeom prst="rect">
            <a:avLst/>
          </a:prstGeom>
        </p:spPr>
      </p:pic>
      <p:grpSp>
        <p:nvGrpSpPr>
          <p:cNvPr id="13" name="Group 12">
            <a:extLst>
              <a:ext uri="{FF2B5EF4-FFF2-40B4-BE49-F238E27FC236}">
                <a16:creationId xmlns:a16="http://schemas.microsoft.com/office/drawing/2014/main" id="{591C20D9-76C4-CAAC-F6DC-D313335CE9C5}"/>
              </a:ext>
            </a:extLst>
          </p:cNvPr>
          <p:cNvGrpSpPr/>
          <p:nvPr/>
        </p:nvGrpSpPr>
        <p:grpSpPr>
          <a:xfrm>
            <a:off x="7601181" y="3110860"/>
            <a:ext cx="2029889" cy="1363793"/>
            <a:chOff x="7601181" y="3110860"/>
            <a:chExt cx="2029889" cy="1363793"/>
          </a:xfrm>
        </p:grpSpPr>
        <p:pic>
          <p:nvPicPr>
            <p:cNvPr id="10" name="Picture 9" descr="A lizard on a green background&#10;&#10;Description automatically generated">
              <a:extLst>
                <a:ext uri="{FF2B5EF4-FFF2-40B4-BE49-F238E27FC236}">
                  <a16:creationId xmlns:a16="http://schemas.microsoft.com/office/drawing/2014/main" id="{A7D23888-7D99-5997-B757-F2F7AD2540F6}"/>
                </a:ext>
              </a:extLst>
            </p:cNvPr>
            <p:cNvPicPr>
              <a:picLocks noChangeAspect="1"/>
            </p:cNvPicPr>
            <p:nvPr/>
          </p:nvPicPr>
          <p:blipFill>
            <a:blip r:embed="rId3"/>
            <a:stretch>
              <a:fillRect/>
            </a:stretch>
          </p:blipFill>
          <p:spPr>
            <a:xfrm>
              <a:off x="7601181" y="3110860"/>
              <a:ext cx="999420" cy="1363792"/>
            </a:xfrm>
            <a:prstGeom prst="rect">
              <a:avLst/>
            </a:prstGeom>
          </p:spPr>
        </p:pic>
        <p:pic>
          <p:nvPicPr>
            <p:cNvPr id="12" name="Picture 11" descr="A painting of a person wearing a hat&#10;&#10;Description automatically generated">
              <a:extLst>
                <a:ext uri="{FF2B5EF4-FFF2-40B4-BE49-F238E27FC236}">
                  <a16:creationId xmlns:a16="http://schemas.microsoft.com/office/drawing/2014/main" id="{C7ECE76C-404F-39B0-13C3-91847BC85E07}"/>
                </a:ext>
              </a:extLst>
            </p:cNvPr>
            <p:cNvPicPr>
              <a:picLocks noChangeAspect="1"/>
            </p:cNvPicPr>
            <p:nvPr/>
          </p:nvPicPr>
          <p:blipFill>
            <a:blip r:embed="rId4"/>
            <a:stretch>
              <a:fillRect/>
            </a:stretch>
          </p:blipFill>
          <p:spPr>
            <a:xfrm>
              <a:off x="8600601" y="3110861"/>
              <a:ext cx="1030469" cy="1363792"/>
            </a:xfrm>
            <a:prstGeom prst="rect">
              <a:avLst/>
            </a:prstGeom>
          </p:spPr>
        </p:pic>
      </p:grpSp>
      <p:pic>
        <p:nvPicPr>
          <p:cNvPr id="15" name="Picture 14" descr="A robot touching his head&#10;&#10;Description automatically generated">
            <a:extLst>
              <a:ext uri="{FF2B5EF4-FFF2-40B4-BE49-F238E27FC236}">
                <a16:creationId xmlns:a16="http://schemas.microsoft.com/office/drawing/2014/main" id="{EB4128C9-0738-DDE0-A02A-5C456C56291C}"/>
              </a:ext>
            </a:extLst>
          </p:cNvPr>
          <p:cNvPicPr>
            <a:picLocks noChangeAspect="1"/>
          </p:cNvPicPr>
          <p:nvPr/>
        </p:nvPicPr>
        <p:blipFill>
          <a:blip r:embed="rId5"/>
          <a:stretch>
            <a:fillRect/>
          </a:stretch>
        </p:blipFill>
        <p:spPr>
          <a:xfrm>
            <a:off x="7601181" y="5210481"/>
            <a:ext cx="2035952" cy="1169296"/>
          </a:xfrm>
          <a:prstGeom prst="rect">
            <a:avLst/>
          </a:prstGeom>
        </p:spPr>
      </p:pic>
    </p:spTree>
    <p:extLst>
      <p:ext uri="{BB962C8B-B14F-4D97-AF65-F5344CB8AC3E}">
        <p14:creationId xmlns:p14="http://schemas.microsoft.com/office/powerpoint/2010/main" val="195883382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5351D45-D222-0F1B-A571-752EAC0867D9}"/>
              </a:ext>
            </a:extLst>
          </p:cNvPr>
          <p:cNvPicPr>
            <a:picLocks noChangeAspect="1"/>
          </p:cNvPicPr>
          <p:nvPr/>
        </p:nvPicPr>
        <p:blipFill>
          <a:blip r:embed="rId2"/>
          <a:stretch>
            <a:fillRect/>
          </a:stretch>
        </p:blipFill>
        <p:spPr>
          <a:xfrm>
            <a:off x="3701533" y="1726719"/>
            <a:ext cx="3761947" cy="3404562"/>
          </a:xfrm>
          <a:prstGeom prst="rect">
            <a:avLst/>
          </a:prstGeom>
        </p:spPr>
      </p:pic>
      <p:pic>
        <p:nvPicPr>
          <p:cNvPr id="5" name="Picture 4" descr="A group of images of children and adults&#10;&#10;Description automatically generated with medium confidence">
            <a:extLst>
              <a:ext uri="{FF2B5EF4-FFF2-40B4-BE49-F238E27FC236}">
                <a16:creationId xmlns:a16="http://schemas.microsoft.com/office/drawing/2014/main" id="{AA9542A8-D8FE-34BC-A9DE-17DF04485BB4}"/>
              </a:ext>
            </a:extLst>
          </p:cNvPr>
          <p:cNvPicPr>
            <a:picLocks noChangeAspect="1"/>
          </p:cNvPicPr>
          <p:nvPr/>
        </p:nvPicPr>
        <p:blipFill>
          <a:blip r:embed="rId3"/>
          <a:stretch>
            <a:fillRect/>
          </a:stretch>
        </p:blipFill>
        <p:spPr>
          <a:xfrm>
            <a:off x="408196" y="1605455"/>
            <a:ext cx="5356471" cy="3647090"/>
          </a:xfrm>
          <a:prstGeom prst="rect">
            <a:avLst/>
          </a:prstGeom>
          <a:ln w="38100">
            <a:solidFill>
              <a:schemeClr val="tx1"/>
            </a:solidFill>
          </a:ln>
        </p:spPr>
      </p:pic>
      <p:sp>
        <p:nvSpPr>
          <p:cNvPr id="11" name="TextBox 10">
            <a:extLst>
              <a:ext uri="{FF2B5EF4-FFF2-40B4-BE49-F238E27FC236}">
                <a16:creationId xmlns:a16="http://schemas.microsoft.com/office/drawing/2014/main" id="{07C6DB52-3856-E128-0C18-8E8832CB3761}"/>
              </a:ext>
            </a:extLst>
          </p:cNvPr>
          <p:cNvSpPr txBox="1"/>
          <p:nvPr/>
        </p:nvSpPr>
        <p:spPr>
          <a:xfrm>
            <a:off x="7806381" y="1434579"/>
            <a:ext cx="3166419" cy="3970318"/>
          </a:xfrm>
          <a:prstGeom prst="rect">
            <a:avLst/>
          </a:prstGeom>
          <a:noFill/>
        </p:spPr>
        <p:txBody>
          <a:bodyPr wrap="square">
            <a:spAutoFit/>
          </a:bodyPr>
          <a:lstStyle/>
          <a:p>
            <a:r>
              <a:rPr lang="en-US" sz="2800" dirty="0"/>
              <a:t>Freire:   </a:t>
            </a:r>
          </a:p>
          <a:p>
            <a:r>
              <a:rPr lang="en-US" sz="2800" dirty="0"/>
              <a:t>All learning is dialogic</a:t>
            </a:r>
          </a:p>
          <a:p>
            <a:endParaRPr lang="en-US" sz="2800" dirty="0"/>
          </a:p>
          <a:p>
            <a:endParaRPr lang="en-US" sz="2800" dirty="0"/>
          </a:p>
          <a:p>
            <a:endParaRPr lang="en-US" sz="2800" dirty="0"/>
          </a:p>
          <a:p>
            <a:endParaRPr lang="en-US" sz="2800" dirty="0"/>
          </a:p>
          <a:p>
            <a:r>
              <a:rPr lang="en-US" sz="2800" dirty="0"/>
              <a:t>Bakhtin:  </a:t>
            </a:r>
          </a:p>
          <a:p>
            <a:r>
              <a:rPr lang="en-US" sz="2800" dirty="0"/>
              <a:t>Truth is </a:t>
            </a:r>
            <a:r>
              <a:rPr lang="en-US" sz="2800" dirty="0" err="1"/>
              <a:t>unfinalizable</a:t>
            </a:r>
            <a:r>
              <a:rPr lang="en-US" sz="2800" dirty="0"/>
              <a:t> </a:t>
            </a:r>
          </a:p>
        </p:txBody>
      </p:sp>
    </p:spTree>
    <p:extLst>
      <p:ext uri="{BB962C8B-B14F-4D97-AF65-F5344CB8AC3E}">
        <p14:creationId xmlns:p14="http://schemas.microsoft.com/office/powerpoint/2010/main" val="109572915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1FCD6B0-EA9C-B645-9848-239FA337ADF0}"/>
              </a:ext>
            </a:extLst>
          </p:cNvPr>
          <p:cNvSpPr>
            <a:spLocks noGrp="1"/>
          </p:cNvSpPr>
          <p:nvPr>
            <p:ph type="subTitle" idx="1"/>
          </p:nvPr>
        </p:nvSpPr>
        <p:spPr>
          <a:xfrm>
            <a:off x="829644" y="3106109"/>
            <a:ext cx="9698939" cy="2263745"/>
          </a:xfrm>
        </p:spPr>
        <p:txBody>
          <a:bodyPr anchor="b">
            <a:noAutofit/>
          </a:bodyPr>
          <a:lstStyle/>
          <a:p>
            <a:pPr algn="l"/>
            <a:r>
              <a:rPr lang="en-US" sz="2000" dirty="0"/>
              <a:t>Keynote: </a:t>
            </a:r>
            <a:endParaRPr lang="en-US" dirty="0">
              <a:cs typeface="Calibri"/>
            </a:endParaRPr>
          </a:p>
          <a:p>
            <a:pPr algn="l"/>
            <a:r>
              <a:rPr lang="en-GB" sz="3600" b="1" i="0" dirty="0">
                <a:solidFill>
                  <a:srgbClr val="1254B7"/>
                </a:solidFill>
                <a:effectLst/>
                <a:latin typeface="微软雅黑" panose="020B0503020204020204" pitchFamily="34" charset="-122"/>
                <a:ea typeface="微软雅黑" panose="020B0503020204020204" pitchFamily="34" charset="-122"/>
              </a:rPr>
              <a:t>(Re-)Defining Critical Digital Literacy:</a:t>
            </a:r>
          </a:p>
          <a:p>
            <a:pPr algn="l"/>
            <a:endParaRPr lang="en-GB" sz="800" b="1" dirty="0">
              <a:solidFill>
                <a:srgbClr val="1254B7"/>
              </a:solidFill>
              <a:latin typeface="微软雅黑" panose="020B0503020204020204" pitchFamily="34" charset="-122"/>
              <a:ea typeface="微软雅黑" panose="020B0503020204020204" pitchFamily="34" charset="-122"/>
            </a:endParaRPr>
          </a:p>
          <a:p>
            <a:pPr algn="l"/>
            <a:r>
              <a:rPr lang="en-GB" sz="3600" b="1" i="0" dirty="0">
                <a:solidFill>
                  <a:srgbClr val="1254B7"/>
                </a:solidFill>
                <a:effectLst/>
                <a:latin typeface="微软雅黑" panose="020B0503020204020204" pitchFamily="34" charset="-122"/>
                <a:ea typeface="微软雅黑" panose="020B0503020204020204" pitchFamily="34" charset="-122"/>
              </a:rPr>
              <a:t> What Is It, and How Should We Teach It?</a:t>
            </a:r>
            <a:endParaRPr lang="en-US" sz="3600" dirty="0">
              <a:cs typeface="Calibri" panose="020F0502020204030204"/>
            </a:endParaRPr>
          </a:p>
          <a:p>
            <a:pPr algn="l"/>
            <a:r>
              <a:rPr lang="en-US" sz="2000" dirty="0"/>
              <a:t>                   </a:t>
            </a:r>
          </a:p>
          <a:p>
            <a:pPr algn="l"/>
            <a:r>
              <a:rPr lang="en-US" sz="2000" dirty="0"/>
              <a:t> 	         </a:t>
            </a:r>
            <a:r>
              <a:rPr lang="en-US" dirty="0"/>
              <a:t>Colin Harrison </a:t>
            </a:r>
            <a:r>
              <a:rPr lang="en-GB" dirty="0">
                <a:cs typeface="Calibri" panose="020F0502020204030204"/>
              </a:rPr>
              <a:t>  </a:t>
            </a:r>
            <a:r>
              <a:rPr lang="en-GB" dirty="0"/>
              <a:t>University of Nottingham</a:t>
            </a:r>
          </a:p>
          <a:p>
            <a:pPr algn="l"/>
            <a:r>
              <a:rPr lang="en-GB" dirty="0">
                <a:cs typeface="Calibri" panose="020F0502020204030204"/>
              </a:rPr>
              <a:t>		</a:t>
            </a:r>
            <a:r>
              <a:rPr lang="en-GB" dirty="0" err="1">
                <a:cs typeface="Calibri" panose="020F0502020204030204"/>
              </a:rPr>
              <a:t>colin.harrison@nottingham.ac.uk</a:t>
            </a:r>
            <a:endParaRPr lang="en-US" dirty="0">
              <a:cs typeface="Calibri" panose="020F0502020204030204"/>
            </a:endParaRPr>
          </a:p>
        </p:txBody>
      </p:sp>
      <p:pic>
        <p:nvPicPr>
          <p:cNvPr id="5" name="Picture 4">
            <a:extLst>
              <a:ext uri="{FF2B5EF4-FFF2-40B4-BE49-F238E27FC236}">
                <a16:creationId xmlns:a16="http://schemas.microsoft.com/office/drawing/2014/main" id="{ACD1BED3-1596-DE49-8A91-A10DFAC32F23}"/>
              </a:ext>
            </a:extLst>
          </p:cNvPr>
          <p:cNvPicPr>
            <a:picLocks noChangeAspect="1"/>
          </p:cNvPicPr>
          <p:nvPr/>
        </p:nvPicPr>
        <p:blipFill>
          <a:blip r:embed="rId3">
            <a:extLst>
              <a:ext uri="{BEBA8EAE-BF5A-486C-A8C5-ECC9F3942E4B}">
                <a14:imgProps xmlns:a14="http://schemas.microsoft.com/office/drawing/2010/main">
                  <a14:imgLayer r:embed="rId4">
                    <a14:imgEffect>
                      <a14:artisticWatercolorSponge/>
                    </a14:imgEffect>
                  </a14:imgLayer>
                </a14:imgProps>
              </a:ext>
            </a:extLst>
          </a:blip>
          <a:stretch>
            <a:fillRect/>
          </a:stretch>
        </p:blipFill>
        <p:spPr>
          <a:xfrm>
            <a:off x="263769" y="378749"/>
            <a:ext cx="2193190" cy="625785"/>
          </a:xfrm>
          <a:prstGeom prst="rect">
            <a:avLst/>
          </a:prstGeom>
          <a:solidFill>
            <a:schemeClr val="accent1">
              <a:lumMod val="40000"/>
              <a:lumOff val="60000"/>
            </a:schemeClr>
          </a:solidFill>
          <a:ln w="28575">
            <a:solidFill>
              <a:srgbClr val="0070C0"/>
            </a:solidFill>
          </a:ln>
        </p:spPr>
      </p:pic>
      <p:pic>
        <p:nvPicPr>
          <p:cNvPr id="6" name="Picture 5">
            <a:extLst>
              <a:ext uri="{FF2B5EF4-FFF2-40B4-BE49-F238E27FC236}">
                <a16:creationId xmlns:a16="http://schemas.microsoft.com/office/drawing/2014/main" id="{E05A5D96-6292-8E4D-BA16-ABD7BEE58CA8}"/>
              </a:ext>
            </a:extLst>
          </p:cNvPr>
          <p:cNvPicPr>
            <a:picLocks noChangeAspect="1"/>
          </p:cNvPicPr>
          <p:nvPr/>
        </p:nvPicPr>
        <p:blipFill>
          <a:blip r:embed="rId5"/>
          <a:stretch>
            <a:fillRect/>
          </a:stretch>
        </p:blipFill>
        <p:spPr>
          <a:xfrm>
            <a:off x="9105342" y="378750"/>
            <a:ext cx="2052809" cy="625784"/>
          </a:xfrm>
          <a:prstGeom prst="rect">
            <a:avLst/>
          </a:prstGeom>
          <a:ln w="28575">
            <a:solidFill>
              <a:schemeClr val="accent6">
                <a:lumMod val="75000"/>
              </a:schemeClr>
            </a:solidFill>
          </a:ln>
        </p:spPr>
      </p:pic>
      <p:pic>
        <p:nvPicPr>
          <p:cNvPr id="8" name="Picture 4" descr="A picture containing person, person, outdoor, looking&#10;&#10;Description automatically generated">
            <a:extLst>
              <a:ext uri="{FF2B5EF4-FFF2-40B4-BE49-F238E27FC236}">
                <a16:creationId xmlns:a16="http://schemas.microsoft.com/office/drawing/2014/main" id="{B62ED203-B391-88C5-752B-7C6FED9B5017}"/>
              </a:ext>
            </a:extLst>
          </p:cNvPr>
          <p:cNvPicPr>
            <a:picLocks noChangeAspect="1"/>
          </p:cNvPicPr>
          <p:nvPr/>
        </p:nvPicPr>
        <p:blipFill>
          <a:blip r:embed="rId6"/>
          <a:stretch>
            <a:fillRect/>
          </a:stretch>
        </p:blipFill>
        <p:spPr>
          <a:xfrm>
            <a:off x="829644" y="4380726"/>
            <a:ext cx="1060940" cy="1484309"/>
          </a:xfrm>
          <a:prstGeom prst="rect">
            <a:avLst/>
          </a:prstGeom>
        </p:spPr>
      </p:pic>
      <p:pic>
        <p:nvPicPr>
          <p:cNvPr id="7" name="Picture 6" descr="A close up of a sign&#10;&#10;Description automatically generated">
            <a:extLst>
              <a:ext uri="{FF2B5EF4-FFF2-40B4-BE49-F238E27FC236}">
                <a16:creationId xmlns:a16="http://schemas.microsoft.com/office/drawing/2014/main" id="{E4CB5979-8E5E-8133-020E-0AFE87474796}"/>
              </a:ext>
            </a:extLst>
          </p:cNvPr>
          <p:cNvPicPr>
            <a:picLocks noChangeAspect="1"/>
          </p:cNvPicPr>
          <p:nvPr/>
        </p:nvPicPr>
        <p:blipFill>
          <a:blip r:embed="rId7"/>
          <a:stretch>
            <a:fillRect/>
          </a:stretch>
        </p:blipFill>
        <p:spPr>
          <a:xfrm>
            <a:off x="4195764" y="367916"/>
            <a:ext cx="908391" cy="633584"/>
          </a:xfrm>
          <a:prstGeom prst="rect">
            <a:avLst/>
          </a:prstGeom>
        </p:spPr>
      </p:pic>
      <p:pic>
        <p:nvPicPr>
          <p:cNvPr id="12" name="Picture 11" descr="A close-up of a logo&#10;&#10;Description automatically generated">
            <a:extLst>
              <a:ext uri="{FF2B5EF4-FFF2-40B4-BE49-F238E27FC236}">
                <a16:creationId xmlns:a16="http://schemas.microsoft.com/office/drawing/2014/main" id="{04BFD2B8-8C3D-2BB5-9EA1-4F7905AF9880}"/>
              </a:ext>
            </a:extLst>
          </p:cNvPr>
          <p:cNvPicPr>
            <a:picLocks noChangeAspect="1"/>
          </p:cNvPicPr>
          <p:nvPr/>
        </p:nvPicPr>
        <p:blipFill>
          <a:blip r:embed="rId8"/>
          <a:stretch>
            <a:fillRect/>
          </a:stretch>
        </p:blipFill>
        <p:spPr>
          <a:xfrm>
            <a:off x="6734383" y="389584"/>
            <a:ext cx="530799" cy="625784"/>
          </a:xfrm>
          <a:prstGeom prst="rect">
            <a:avLst/>
          </a:prstGeom>
        </p:spPr>
      </p:pic>
      <p:pic>
        <p:nvPicPr>
          <p:cNvPr id="14" name="Picture 13">
            <a:extLst>
              <a:ext uri="{FF2B5EF4-FFF2-40B4-BE49-F238E27FC236}">
                <a16:creationId xmlns:a16="http://schemas.microsoft.com/office/drawing/2014/main" id="{740F2796-5E48-4628-A443-C74332F3F3F0}"/>
              </a:ext>
            </a:extLst>
          </p:cNvPr>
          <p:cNvPicPr>
            <a:picLocks noChangeAspect="1"/>
          </p:cNvPicPr>
          <p:nvPr/>
        </p:nvPicPr>
        <p:blipFill>
          <a:blip r:embed="rId9"/>
          <a:stretch>
            <a:fillRect/>
          </a:stretch>
        </p:blipFill>
        <p:spPr>
          <a:xfrm>
            <a:off x="1890584" y="1293546"/>
            <a:ext cx="7772400" cy="801351"/>
          </a:xfrm>
          <a:prstGeom prst="rect">
            <a:avLst/>
          </a:prstGeom>
          <a:ln w="28575">
            <a:solidFill>
              <a:schemeClr val="tx1"/>
            </a:solidFill>
          </a:ln>
        </p:spPr>
      </p:pic>
      <p:sp>
        <p:nvSpPr>
          <p:cNvPr id="2" name="TextBox 1">
            <a:extLst>
              <a:ext uri="{FF2B5EF4-FFF2-40B4-BE49-F238E27FC236}">
                <a16:creationId xmlns:a16="http://schemas.microsoft.com/office/drawing/2014/main" id="{C184AD91-96B7-C78D-A9F4-DD29C33AF3F1}"/>
              </a:ext>
            </a:extLst>
          </p:cNvPr>
          <p:cNvSpPr txBox="1"/>
          <p:nvPr/>
        </p:nvSpPr>
        <p:spPr>
          <a:xfrm>
            <a:off x="2847819" y="5696529"/>
            <a:ext cx="2671342" cy="707886"/>
          </a:xfrm>
          <a:custGeom>
            <a:avLst/>
            <a:gdLst>
              <a:gd name="connsiteX0" fmla="*/ 0 w 5258835"/>
              <a:gd name="connsiteY0" fmla="*/ 0 h 1323439"/>
              <a:gd name="connsiteX1" fmla="*/ 531727 w 5258835"/>
              <a:gd name="connsiteY1" fmla="*/ 0 h 1323439"/>
              <a:gd name="connsiteX2" fmla="*/ 1010865 w 5258835"/>
              <a:gd name="connsiteY2" fmla="*/ 0 h 1323439"/>
              <a:gd name="connsiteX3" fmla="*/ 1490003 w 5258835"/>
              <a:gd name="connsiteY3" fmla="*/ 0 h 1323439"/>
              <a:gd name="connsiteX4" fmla="*/ 1916553 w 5258835"/>
              <a:gd name="connsiteY4" fmla="*/ 0 h 1323439"/>
              <a:gd name="connsiteX5" fmla="*/ 2343103 w 5258835"/>
              <a:gd name="connsiteY5" fmla="*/ 0 h 1323439"/>
              <a:gd name="connsiteX6" fmla="*/ 2769653 w 5258835"/>
              <a:gd name="connsiteY6" fmla="*/ 0 h 1323439"/>
              <a:gd name="connsiteX7" fmla="*/ 3406556 w 5258835"/>
              <a:gd name="connsiteY7" fmla="*/ 0 h 1323439"/>
              <a:gd name="connsiteX8" fmla="*/ 3833106 w 5258835"/>
              <a:gd name="connsiteY8" fmla="*/ 0 h 1323439"/>
              <a:gd name="connsiteX9" fmla="*/ 4312245 w 5258835"/>
              <a:gd name="connsiteY9" fmla="*/ 0 h 1323439"/>
              <a:gd name="connsiteX10" fmla="*/ 5258835 w 5258835"/>
              <a:gd name="connsiteY10" fmla="*/ 0 h 1323439"/>
              <a:gd name="connsiteX11" fmla="*/ 5258835 w 5258835"/>
              <a:gd name="connsiteY11" fmla="*/ 467615 h 1323439"/>
              <a:gd name="connsiteX12" fmla="*/ 5258835 w 5258835"/>
              <a:gd name="connsiteY12" fmla="*/ 882293 h 1323439"/>
              <a:gd name="connsiteX13" fmla="*/ 5258835 w 5258835"/>
              <a:gd name="connsiteY13" fmla="*/ 1323439 h 1323439"/>
              <a:gd name="connsiteX14" fmla="*/ 4621932 w 5258835"/>
              <a:gd name="connsiteY14" fmla="*/ 1323439 h 1323439"/>
              <a:gd name="connsiteX15" fmla="*/ 3985028 w 5258835"/>
              <a:gd name="connsiteY15" fmla="*/ 1323439 h 1323439"/>
              <a:gd name="connsiteX16" fmla="*/ 3453302 w 5258835"/>
              <a:gd name="connsiteY16" fmla="*/ 1323439 h 1323439"/>
              <a:gd name="connsiteX17" fmla="*/ 2763810 w 5258835"/>
              <a:gd name="connsiteY17" fmla="*/ 1323439 h 1323439"/>
              <a:gd name="connsiteX18" fmla="*/ 2284672 w 5258835"/>
              <a:gd name="connsiteY18" fmla="*/ 1323439 h 1323439"/>
              <a:gd name="connsiteX19" fmla="*/ 1752945 w 5258835"/>
              <a:gd name="connsiteY19" fmla="*/ 1323439 h 1323439"/>
              <a:gd name="connsiteX20" fmla="*/ 1168630 w 5258835"/>
              <a:gd name="connsiteY20" fmla="*/ 1323439 h 1323439"/>
              <a:gd name="connsiteX21" fmla="*/ 636903 w 5258835"/>
              <a:gd name="connsiteY21" fmla="*/ 1323439 h 1323439"/>
              <a:gd name="connsiteX22" fmla="*/ 0 w 5258835"/>
              <a:gd name="connsiteY22" fmla="*/ 1323439 h 1323439"/>
              <a:gd name="connsiteX23" fmla="*/ 0 w 5258835"/>
              <a:gd name="connsiteY23" fmla="*/ 882293 h 1323439"/>
              <a:gd name="connsiteX24" fmla="*/ 0 w 5258835"/>
              <a:gd name="connsiteY24" fmla="*/ 467615 h 1323439"/>
              <a:gd name="connsiteX25" fmla="*/ 0 w 5258835"/>
              <a:gd name="connsiteY25" fmla="*/ 0 h 1323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258835" h="1323439" extrusionOk="0">
                <a:moveTo>
                  <a:pt x="0" y="0"/>
                </a:moveTo>
                <a:cubicBezTo>
                  <a:pt x="246129" y="-37136"/>
                  <a:pt x="270245" y="24710"/>
                  <a:pt x="531727" y="0"/>
                </a:cubicBezTo>
                <a:cubicBezTo>
                  <a:pt x="793209" y="-24710"/>
                  <a:pt x="877234" y="1756"/>
                  <a:pt x="1010865" y="0"/>
                </a:cubicBezTo>
                <a:cubicBezTo>
                  <a:pt x="1144496" y="-1756"/>
                  <a:pt x="1262315" y="13254"/>
                  <a:pt x="1490003" y="0"/>
                </a:cubicBezTo>
                <a:cubicBezTo>
                  <a:pt x="1717691" y="-13254"/>
                  <a:pt x="1830816" y="36482"/>
                  <a:pt x="1916553" y="0"/>
                </a:cubicBezTo>
                <a:cubicBezTo>
                  <a:pt x="2002290" y="-36482"/>
                  <a:pt x="2189345" y="10591"/>
                  <a:pt x="2343103" y="0"/>
                </a:cubicBezTo>
                <a:cubicBezTo>
                  <a:pt x="2496861" y="-10591"/>
                  <a:pt x="2558931" y="20276"/>
                  <a:pt x="2769653" y="0"/>
                </a:cubicBezTo>
                <a:cubicBezTo>
                  <a:pt x="2980375" y="-20276"/>
                  <a:pt x="3194294" y="63941"/>
                  <a:pt x="3406556" y="0"/>
                </a:cubicBezTo>
                <a:cubicBezTo>
                  <a:pt x="3618818" y="-63941"/>
                  <a:pt x="3742602" y="19062"/>
                  <a:pt x="3833106" y="0"/>
                </a:cubicBezTo>
                <a:cubicBezTo>
                  <a:pt x="3923610" y="-19062"/>
                  <a:pt x="4100539" y="13085"/>
                  <a:pt x="4312245" y="0"/>
                </a:cubicBezTo>
                <a:cubicBezTo>
                  <a:pt x="4523951" y="-13085"/>
                  <a:pt x="4829843" y="17060"/>
                  <a:pt x="5258835" y="0"/>
                </a:cubicBezTo>
                <a:cubicBezTo>
                  <a:pt x="5285059" y="197587"/>
                  <a:pt x="5224539" y="244196"/>
                  <a:pt x="5258835" y="467615"/>
                </a:cubicBezTo>
                <a:cubicBezTo>
                  <a:pt x="5293131" y="691035"/>
                  <a:pt x="5253580" y="747811"/>
                  <a:pt x="5258835" y="882293"/>
                </a:cubicBezTo>
                <a:cubicBezTo>
                  <a:pt x="5264090" y="1016775"/>
                  <a:pt x="5239372" y="1179595"/>
                  <a:pt x="5258835" y="1323439"/>
                </a:cubicBezTo>
                <a:cubicBezTo>
                  <a:pt x="4958108" y="1355616"/>
                  <a:pt x="4917550" y="1270450"/>
                  <a:pt x="4621932" y="1323439"/>
                </a:cubicBezTo>
                <a:cubicBezTo>
                  <a:pt x="4326314" y="1376428"/>
                  <a:pt x="4164396" y="1258583"/>
                  <a:pt x="3985028" y="1323439"/>
                </a:cubicBezTo>
                <a:cubicBezTo>
                  <a:pt x="3805660" y="1388295"/>
                  <a:pt x="3674479" y="1311694"/>
                  <a:pt x="3453302" y="1323439"/>
                </a:cubicBezTo>
                <a:cubicBezTo>
                  <a:pt x="3232125" y="1335184"/>
                  <a:pt x="3017543" y="1293586"/>
                  <a:pt x="2763810" y="1323439"/>
                </a:cubicBezTo>
                <a:cubicBezTo>
                  <a:pt x="2510077" y="1353292"/>
                  <a:pt x="2453993" y="1311533"/>
                  <a:pt x="2284672" y="1323439"/>
                </a:cubicBezTo>
                <a:cubicBezTo>
                  <a:pt x="2115351" y="1335345"/>
                  <a:pt x="1977923" y="1276724"/>
                  <a:pt x="1752945" y="1323439"/>
                </a:cubicBezTo>
                <a:cubicBezTo>
                  <a:pt x="1527967" y="1370154"/>
                  <a:pt x="1371442" y="1288249"/>
                  <a:pt x="1168630" y="1323439"/>
                </a:cubicBezTo>
                <a:cubicBezTo>
                  <a:pt x="965818" y="1358629"/>
                  <a:pt x="794220" y="1298363"/>
                  <a:pt x="636903" y="1323439"/>
                </a:cubicBezTo>
                <a:cubicBezTo>
                  <a:pt x="479586" y="1348515"/>
                  <a:pt x="268185" y="1277472"/>
                  <a:pt x="0" y="1323439"/>
                </a:cubicBezTo>
                <a:cubicBezTo>
                  <a:pt x="-12465" y="1112693"/>
                  <a:pt x="31280" y="1052361"/>
                  <a:pt x="0" y="882293"/>
                </a:cubicBezTo>
                <a:cubicBezTo>
                  <a:pt x="-31280" y="712225"/>
                  <a:pt x="33697" y="595813"/>
                  <a:pt x="0" y="467615"/>
                </a:cubicBezTo>
                <a:cubicBezTo>
                  <a:pt x="-33697" y="339417"/>
                  <a:pt x="55726" y="220534"/>
                  <a:pt x="0" y="0"/>
                </a:cubicBezTo>
                <a:close/>
              </a:path>
            </a:pathLst>
          </a:custGeom>
          <a:noFill/>
          <a:ln w="57150">
            <a:solidFill>
              <a:srgbClr val="4472C4"/>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000" dirty="0">
                <a:highlight>
                  <a:srgbClr val="00FF00"/>
                </a:highlight>
                <a:ea typeface="+mn-lt"/>
                <a:cs typeface="+mn-lt"/>
              </a:rPr>
              <a:t> Thank you!</a:t>
            </a:r>
            <a:endParaRPr lang="en-US" sz="4000" dirty="0">
              <a:highlight>
                <a:srgbClr val="00FF00"/>
              </a:highlight>
              <a:cs typeface="Calibri"/>
            </a:endParaRPr>
          </a:p>
        </p:txBody>
      </p:sp>
      <p:sp>
        <p:nvSpPr>
          <p:cNvPr id="4" name="TextBox 3">
            <a:extLst>
              <a:ext uri="{FF2B5EF4-FFF2-40B4-BE49-F238E27FC236}">
                <a16:creationId xmlns:a16="http://schemas.microsoft.com/office/drawing/2014/main" id="{4BC437DC-C15E-BDF1-DA41-D71F0D024DCD}"/>
              </a:ext>
            </a:extLst>
          </p:cNvPr>
          <p:cNvSpPr txBox="1"/>
          <p:nvPr/>
        </p:nvSpPr>
        <p:spPr>
          <a:xfrm>
            <a:off x="6672841" y="5696528"/>
            <a:ext cx="2013959" cy="769441"/>
          </a:xfrm>
          <a:custGeom>
            <a:avLst/>
            <a:gdLst>
              <a:gd name="connsiteX0" fmla="*/ 0 w 5258835"/>
              <a:gd name="connsiteY0" fmla="*/ 0 h 1323439"/>
              <a:gd name="connsiteX1" fmla="*/ 531727 w 5258835"/>
              <a:gd name="connsiteY1" fmla="*/ 0 h 1323439"/>
              <a:gd name="connsiteX2" fmla="*/ 1010865 w 5258835"/>
              <a:gd name="connsiteY2" fmla="*/ 0 h 1323439"/>
              <a:gd name="connsiteX3" fmla="*/ 1490003 w 5258835"/>
              <a:gd name="connsiteY3" fmla="*/ 0 h 1323439"/>
              <a:gd name="connsiteX4" fmla="*/ 1916553 w 5258835"/>
              <a:gd name="connsiteY4" fmla="*/ 0 h 1323439"/>
              <a:gd name="connsiteX5" fmla="*/ 2343103 w 5258835"/>
              <a:gd name="connsiteY5" fmla="*/ 0 h 1323439"/>
              <a:gd name="connsiteX6" fmla="*/ 2769653 w 5258835"/>
              <a:gd name="connsiteY6" fmla="*/ 0 h 1323439"/>
              <a:gd name="connsiteX7" fmla="*/ 3406556 w 5258835"/>
              <a:gd name="connsiteY7" fmla="*/ 0 h 1323439"/>
              <a:gd name="connsiteX8" fmla="*/ 3833106 w 5258835"/>
              <a:gd name="connsiteY8" fmla="*/ 0 h 1323439"/>
              <a:gd name="connsiteX9" fmla="*/ 4312245 w 5258835"/>
              <a:gd name="connsiteY9" fmla="*/ 0 h 1323439"/>
              <a:gd name="connsiteX10" fmla="*/ 5258835 w 5258835"/>
              <a:gd name="connsiteY10" fmla="*/ 0 h 1323439"/>
              <a:gd name="connsiteX11" fmla="*/ 5258835 w 5258835"/>
              <a:gd name="connsiteY11" fmla="*/ 467615 h 1323439"/>
              <a:gd name="connsiteX12" fmla="*/ 5258835 w 5258835"/>
              <a:gd name="connsiteY12" fmla="*/ 882293 h 1323439"/>
              <a:gd name="connsiteX13" fmla="*/ 5258835 w 5258835"/>
              <a:gd name="connsiteY13" fmla="*/ 1323439 h 1323439"/>
              <a:gd name="connsiteX14" fmla="*/ 4621932 w 5258835"/>
              <a:gd name="connsiteY14" fmla="*/ 1323439 h 1323439"/>
              <a:gd name="connsiteX15" fmla="*/ 3985028 w 5258835"/>
              <a:gd name="connsiteY15" fmla="*/ 1323439 h 1323439"/>
              <a:gd name="connsiteX16" fmla="*/ 3453302 w 5258835"/>
              <a:gd name="connsiteY16" fmla="*/ 1323439 h 1323439"/>
              <a:gd name="connsiteX17" fmla="*/ 2763810 w 5258835"/>
              <a:gd name="connsiteY17" fmla="*/ 1323439 h 1323439"/>
              <a:gd name="connsiteX18" fmla="*/ 2284672 w 5258835"/>
              <a:gd name="connsiteY18" fmla="*/ 1323439 h 1323439"/>
              <a:gd name="connsiteX19" fmla="*/ 1752945 w 5258835"/>
              <a:gd name="connsiteY19" fmla="*/ 1323439 h 1323439"/>
              <a:gd name="connsiteX20" fmla="*/ 1168630 w 5258835"/>
              <a:gd name="connsiteY20" fmla="*/ 1323439 h 1323439"/>
              <a:gd name="connsiteX21" fmla="*/ 636903 w 5258835"/>
              <a:gd name="connsiteY21" fmla="*/ 1323439 h 1323439"/>
              <a:gd name="connsiteX22" fmla="*/ 0 w 5258835"/>
              <a:gd name="connsiteY22" fmla="*/ 1323439 h 1323439"/>
              <a:gd name="connsiteX23" fmla="*/ 0 w 5258835"/>
              <a:gd name="connsiteY23" fmla="*/ 882293 h 1323439"/>
              <a:gd name="connsiteX24" fmla="*/ 0 w 5258835"/>
              <a:gd name="connsiteY24" fmla="*/ 467615 h 1323439"/>
              <a:gd name="connsiteX25" fmla="*/ 0 w 5258835"/>
              <a:gd name="connsiteY25" fmla="*/ 0 h 1323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258835" h="1323439" extrusionOk="0">
                <a:moveTo>
                  <a:pt x="0" y="0"/>
                </a:moveTo>
                <a:cubicBezTo>
                  <a:pt x="246129" y="-37136"/>
                  <a:pt x="270245" y="24710"/>
                  <a:pt x="531727" y="0"/>
                </a:cubicBezTo>
                <a:cubicBezTo>
                  <a:pt x="793209" y="-24710"/>
                  <a:pt x="877234" y="1756"/>
                  <a:pt x="1010865" y="0"/>
                </a:cubicBezTo>
                <a:cubicBezTo>
                  <a:pt x="1144496" y="-1756"/>
                  <a:pt x="1262315" y="13254"/>
                  <a:pt x="1490003" y="0"/>
                </a:cubicBezTo>
                <a:cubicBezTo>
                  <a:pt x="1717691" y="-13254"/>
                  <a:pt x="1830816" y="36482"/>
                  <a:pt x="1916553" y="0"/>
                </a:cubicBezTo>
                <a:cubicBezTo>
                  <a:pt x="2002290" y="-36482"/>
                  <a:pt x="2189345" y="10591"/>
                  <a:pt x="2343103" y="0"/>
                </a:cubicBezTo>
                <a:cubicBezTo>
                  <a:pt x="2496861" y="-10591"/>
                  <a:pt x="2558931" y="20276"/>
                  <a:pt x="2769653" y="0"/>
                </a:cubicBezTo>
                <a:cubicBezTo>
                  <a:pt x="2980375" y="-20276"/>
                  <a:pt x="3194294" y="63941"/>
                  <a:pt x="3406556" y="0"/>
                </a:cubicBezTo>
                <a:cubicBezTo>
                  <a:pt x="3618818" y="-63941"/>
                  <a:pt x="3742602" y="19062"/>
                  <a:pt x="3833106" y="0"/>
                </a:cubicBezTo>
                <a:cubicBezTo>
                  <a:pt x="3923610" y="-19062"/>
                  <a:pt x="4100539" y="13085"/>
                  <a:pt x="4312245" y="0"/>
                </a:cubicBezTo>
                <a:cubicBezTo>
                  <a:pt x="4523951" y="-13085"/>
                  <a:pt x="4829843" y="17060"/>
                  <a:pt x="5258835" y="0"/>
                </a:cubicBezTo>
                <a:cubicBezTo>
                  <a:pt x="5285059" y="197587"/>
                  <a:pt x="5224539" y="244196"/>
                  <a:pt x="5258835" y="467615"/>
                </a:cubicBezTo>
                <a:cubicBezTo>
                  <a:pt x="5293131" y="691035"/>
                  <a:pt x="5253580" y="747811"/>
                  <a:pt x="5258835" y="882293"/>
                </a:cubicBezTo>
                <a:cubicBezTo>
                  <a:pt x="5264090" y="1016775"/>
                  <a:pt x="5239372" y="1179595"/>
                  <a:pt x="5258835" y="1323439"/>
                </a:cubicBezTo>
                <a:cubicBezTo>
                  <a:pt x="4958108" y="1355616"/>
                  <a:pt x="4917550" y="1270450"/>
                  <a:pt x="4621932" y="1323439"/>
                </a:cubicBezTo>
                <a:cubicBezTo>
                  <a:pt x="4326314" y="1376428"/>
                  <a:pt x="4164396" y="1258583"/>
                  <a:pt x="3985028" y="1323439"/>
                </a:cubicBezTo>
                <a:cubicBezTo>
                  <a:pt x="3805660" y="1388295"/>
                  <a:pt x="3674479" y="1311694"/>
                  <a:pt x="3453302" y="1323439"/>
                </a:cubicBezTo>
                <a:cubicBezTo>
                  <a:pt x="3232125" y="1335184"/>
                  <a:pt x="3017543" y="1293586"/>
                  <a:pt x="2763810" y="1323439"/>
                </a:cubicBezTo>
                <a:cubicBezTo>
                  <a:pt x="2510077" y="1353292"/>
                  <a:pt x="2453993" y="1311533"/>
                  <a:pt x="2284672" y="1323439"/>
                </a:cubicBezTo>
                <a:cubicBezTo>
                  <a:pt x="2115351" y="1335345"/>
                  <a:pt x="1977923" y="1276724"/>
                  <a:pt x="1752945" y="1323439"/>
                </a:cubicBezTo>
                <a:cubicBezTo>
                  <a:pt x="1527967" y="1370154"/>
                  <a:pt x="1371442" y="1288249"/>
                  <a:pt x="1168630" y="1323439"/>
                </a:cubicBezTo>
                <a:cubicBezTo>
                  <a:pt x="965818" y="1358629"/>
                  <a:pt x="794220" y="1298363"/>
                  <a:pt x="636903" y="1323439"/>
                </a:cubicBezTo>
                <a:cubicBezTo>
                  <a:pt x="479586" y="1348515"/>
                  <a:pt x="268185" y="1277472"/>
                  <a:pt x="0" y="1323439"/>
                </a:cubicBezTo>
                <a:cubicBezTo>
                  <a:pt x="-12465" y="1112693"/>
                  <a:pt x="31280" y="1052361"/>
                  <a:pt x="0" y="882293"/>
                </a:cubicBezTo>
                <a:cubicBezTo>
                  <a:pt x="-31280" y="712225"/>
                  <a:pt x="33697" y="595813"/>
                  <a:pt x="0" y="467615"/>
                </a:cubicBezTo>
                <a:cubicBezTo>
                  <a:pt x="-33697" y="339417"/>
                  <a:pt x="55726" y="220534"/>
                  <a:pt x="0" y="0"/>
                </a:cubicBezTo>
                <a:close/>
              </a:path>
            </a:pathLst>
          </a:custGeom>
          <a:noFill/>
          <a:ln w="57150">
            <a:solidFill>
              <a:srgbClr val="4472C4"/>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400" dirty="0">
                <a:highlight>
                  <a:srgbClr val="00FF00"/>
                </a:highlight>
                <a:ea typeface="+mn-lt"/>
                <a:cs typeface="+mn-lt"/>
              </a:rPr>
              <a:t> </a:t>
            </a:r>
            <a:r>
              <a:rPr lang="ja-JP" altLang="en-US" sz="4400" b="1" i="0" u="none" strike="noStrike">
                <a:solidFill>
                  <a:srgbClr val="212121"/>
                </a:solidFill>
                <a:effectLst/>
                <a:highlight>
                  <a:srgbClr val="00FF00"/>
                </a:highlight>
                <a:latin typeface="楷体" panose="02010609060101010101" pitchFamily="49" charset="-122"/>
                <a:ea typeface="楷体" panose="02010609060101010101" pitchFamily="49" charset="-122"/>
              </a:rPr>
              <a:t>祝好！</a:t>
            </a:r>
            <a:endParaRPr lang="en-US" sz="4400" dirty="0">
              <a:highlight>
                <a:srgbClr val="00FF00"/>
              </a:highlight>
              <a:cs typeface="Calibri"/>
            </a:endParaRPr>
          </a:p>
        </p:txBody>
      </p:sp>
      <p:pic>
        <p:nvPicPr>
          <p:cNvPr id="10" name="Picture 9" descr="A qr code with black squares&#10;&#10;Description automatically generated">
            <a:extLst>
              <a:ext uri="{FF2B5EF4-FFF2-40B4-BE49-F238E27FC236}">
                <a16:creationId xmlns:a16="http://schemas.microsoft.com/office/drawing/2014/main" id="{B59E192B-00B9-FC2A-4638-E92EA292FC1D}"/>
              </a:ext>
            </a:extLst>
          </p:cNvPr>
          <p:cNvPicPr>
            <a:picLocks noChangeAspect="1"/>
          </p:cNvPicPr>
          <p:nvPr/>
        </p:nvPicPr>
        <p:blipFill>
          <a:blip r:embed="rId10"/>
          <a:stretch>
            <a:fillRect/>
          </a:stretch>
        </p:blipFill>
        <p:spPr>
          <a:xfrm>
            <a:off x="9928938" y="4380726"/>
            <a:ext cx="1474974" cy="1484309"/>
          </a:xfrm>
          <a:prstGeom prst="rect">
            <a:avLst/>
          </a:prstGeom>
        </p:spPr>
      </p:pic>
    </p:spTree>
    <p:extLst>
      <p:ext uri="{BB962C8B-B14F-4D97-AF65-F5344CB8AC3E}">
        <p14:creationId xmlns:p14="http://schemas.microsoft.com/office/powerpoint/2010/main" val="204013378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2C54B-5BAD-B0B3-CEC9-5239E7F07AF6}"/>
              </a:ext>
            </a:extLst>
          </p:cNvPr>
          <p:cNvSpPr>
            <a:spLocks noGrp="1"/>
          </p:cNvSpPr>
          <p:nvPr>
            <p:ph type="title"/>
          </p:nvPr>
        </p:nvSpPr>
        <p:spPr>
          <a:xfrm>
            <a:off x="492210" y="204488"/>
            <a:ext cx="1362740" cy="315912"/>
          </a:xfrm>
        </p:spPr>
        <p:txBody>
          <a:bodyPr>
            <a:normAutofit/>
          </a:bodyPr>
          <a:lstStyle/>
          <a:p>
            <a:r>
              <a:rPr lang="en-US" sz="1400" b="1" dirty="0"/>
              <a:t>References </a:t>
            </a:r>
          </a:p>
        </p:txBody>
      </p:sp>
      <p:sp>
        <p:nvSpPr>
          <p:cNvPr id="3" name="Content Placeholder 2">
            <a:extLst>
              <a:ext uri="{FF2B5EF4-FFF2-40B4-BE49-F238E27FC236}">
                <a16:creationId xmlns:a16="http://schemas.microsoft.com/office/drawing/2014/main" id="{5FAE3908-DF05-554F-E542-40DACD8FE827}"/>
              </a:ext>
            </a:extLst>
          </p:cNvPr>
          <p:cNvSpPr>
            <a:spLocks noGrp="1"/>
          </p:cNvSpPr>
          <p:nvPr>
            <p:ph idx="1"/>
          </p:nvPr>
        </p:nvSpPr>
        <p:spPr>
          <a:xfrm>
            <a:off x="492210" y="520400"/>
            <a:ext cx="10900720" cy="4351338"/>
          </a:xfrm>
        </p:spPr>
        <p:txBody>
          <a:bodyPr>
            <a:normAutofit fontScale="25000" lnSpcReduction="20000"/>
          </a:bodyPr>
          <a:lstStyle/>
          <a:p>
            <a:pPr marL="342900" lvl="0" indent="-342900" rtl="0">
              <a:lnSpc>
                <a:spcPct val="115000"/>
              </a:lnSpc>
              <a:spcAft>
                <a:spcPts val="800"/>
              </a:spcAft>
              <a:buFont typeface="Arial" panose="020B0604020202020204" pitchFamily="34" charset="0"/>
              <a:buChar char="•"/>
              <a:tabLst>
                <a:tab pos="457200" algn="l"/>
              </a:tabLst>
            </a:pPr>
            <a:r>
              <a:rPr lang="en-GB" sz="4800" kern="100" dirty="0">
                <a:effectLst/>
                <a:ea typeface="DengXian" panose="02010600030101010101" pitchFamily="2" charset="-122"/>
                <a:cs typeface="Times New Roman" panose="02020603050405020304" pitchFamily="18" charset="0"/>
              </a:rPr>
              <a:t>Bakhtin, M. (2013). </a:t>
            </a:r>
            <a:r>
              <a:rPr lang="en-GB" sz="4800" i="1" kern="100" dirty="0">
                <a:effectLst/>
                <a:ea typeface="DengXian" panose="02010600030101010101" pitchFamily="2" charset="-122"/>
                <a:cs typeface="Times New Roman" panose="02020603050405020304" pitchFamily="18" charset="0"/>
              </a:rPr>
              <a:t>Problems of Dostoevsky's poetics</a:t>
            </a:r>
            <a:r>
              <a:rPr lang="en-GB" sz="4800" kern="100" dirty="0">
                <a:effectLst/>
                <a:ea typeface="DengXian" panose="02010600030101010101" pitchFamily="2" charset="-122"/>
                <a:cs typeface="Times New Roman" panose="02020603050405020304" pitchFamily="18" charset="0"/>
              </a:rPr>
              <a:t> (Vol. 8). U of Minnesota Press. </a:t>
            </a:r>
          </a:p>
          <a:p>
            <a:pPr marL="342900" indent="-342900">
              <a:lnSpc>
                <a:spcPct val="115000"/>
              </a:lnSpc>
              <a:spcAft>
                <a:spcPts val="800"/>
              </a:spcAft>
              <a:tabLst>
                <a:tab pos="457200" algn="l"/>
              </a:tabLst>
            </a:pPr>
            <a:r>
              <a:rPr lang="en-GB" sz="4800" b="0" i="0" dirty="0">
                <a:solidFill>
                  <a:srgbClr val="222222"/>
                </a:solidFill>
                <a:effectLst/>
              </a:rPr>
              <a:t>Berners-Lee, T. J., &amp; </a:t>
            </a:r>
            <a:r>
              <a:rPr lang="en-GB" sz="4800" b="0" i="0" dirty="0" err="1">
                <a:solidFill>
                  <a:srgbClr val="222222"/>
                </a:solidFill>
                <a:effectLst/>
              </a:rPr>
              <a:t>Cailliau</a:t>
            </a:r>
            <a:r>
              <a:rPr lang="en-GB" sz="4800" b="0" i="0" dirty="0">
                <a:solidFill>
                  <a:srgbClr val="222222"/>
                </a:solidFill>
                <a:effectLst/>
              </a:rPr>
              <a:t>, R. (1990). </a:t>
            </a:r>
            <a:r>
              <a:rPr lang="en-GB" sz="4800" b="0" i="0" dirty="0" err="1">
                <a:solidFill>
                  <a:srgbClr val="222222"/>
                </a:solidFill>
                <a:effectLst/>
              </a:rPr>
              <a:t>WorldWideWeb</a:t>
            </a:r>
            <a:r>
              <a:rPr lang="en-GB" sz="4800" b="0" i="0" dirty="0">
                <a:solidFill>
                  <a:srgbClr val="222222"/>
                </a:solidFill>
                <a:effectLst/>
              </a:rPr>
              <a:t>: Proposal for a </a:t>
            </a:r>
            <a:r>
              <a:rPr lang="en-GB" sz="4800" b="0" i="0" dirty="0" err="1">
                <a:solidFill>
                  <a:srgbClr val="222222"/>
                </a:solidFill>
                <a:effectLst/>
              </a:rPr>
              <a:t>HyperText</a:t>
            </a:r>
            <a:r>
              <a:rPr lang="en-GB" sz="4800" b="0" i="0" dirty="0">
                <a:solidFill>
                  <a:srgbClr val="222222"/>
                </a:solidFill>
                <a:effectLst/>
              </a:rPr>
              <a:t> project. </a:t>
            </a:r>
            <a:r>
              <a:rPr lang="en-GB" sz="4800" kern="100" dirty="0">
                <a:effectLst/>
                <a:ea typeface="DengXian" panose="02010600030101010101" pitchFamily="2" charset="-122"/>
                <a:cs typeface="Times New Roman" panose="02020603050405020304" pitchFamily="18" charset="0"/>
                <a:hlinkClick r:id="rId2"/>
              </a:rPr>
              <a:t>https://cds.cern.ch/record/2639699/files/Proposal_Nov-1990.pdf</a:t>
            </a:r>
            <a:r>
              <a:rPr lang="en-GB" sz="4800" kern="100" dirty="0">
                <a:ea typeface="DengXian" panose="02010600030101010101" pitchFamily="2" charset="-122"/>
                <a:cs typeface="Times New Roman" panose="02020603050405020304" pitchFamily="18" charset="0"/>
              </a:rPr>
              <a:t> </a:t>
            </a:r>
            <a:endParaRPr lang="en-GB" sz="4800" kern="100" dirty="0">
              <a:effectLst/>
              <a:ea typeface="DengXian" panose="02010600030101010101" pitchFamily="2" charset="-122"/>
              <a:cs typeface="Times New Roman" panose="02020603050405020304" pitchFamily="18" charset="0"/>
            </a:endParaRPr>
          </a:p>
          <a:p>
            <a:pPr marL="342900" lvl="0" indent="-342900">
              <a:lnSpc>
                <a:spcPct val="115000"/>
              </a:lnSpc>
              <a:spcAft>
                <a:spcPts val="800"/>
              </a:spcAft>
              <a:buFont typeface="Arial" panose="020B0604020202020204" pitchFamily="34" charset="0"/>
              <a:buChar char="•"/>
              <a:tabLst>
                <a:tab pos="457200" algn="l"/>
              </a:tabLst>
            </a:pPr>
            <a:r>
              <a:rPr lang="en-GB" sz="4800" kern="100" dirty="0" err="1">
                <a:effectLst/>
                <a:ea typeface="DengXian" panose="02010600030101010101" pitchFamily="2" charset="-122"/>
                <a:cs typeface="Times New Roman" panose="02020603050405020304" pitchFamily="18" charset="0"/>
              </a:rPr>
              <a:t>Coiro</a:t>
            </a:r>
            <a:r>
              <a:rPr lang="en-GB" sz="4800" kern="100" dirty="0">
                <a:effectLst/>
                <a:ea typeface="DengXian" panose="02010600030101010101" pitchFamily="2" charset="-122"/>
                <a:cs typeface="Times New Roman" panose="02020603050405020304" pitchFamily="18" charset="0"/>
              </a:rPr>
              <a:t>, J. (2023) </a:t>
            </a:r>
            <a:r>
              <a:rPr lang="en-US" sz="4800" kern="100" dirty="0">
                <a:effectLst/>
                <a:ea typeface="DengXian" panose="02010600030101010101" pitchFamily="2" charset="-122"/>
                <a:cs typeface="Times New Roman" panose="02020603050405020304" pitchFamily="18" charset="0"/>
              </a:rPr>
              <a:t>Critically Reading Information To Understand the World And Our Place In It: Diverse Perspectives and Related Challenges for Research &amp; Practice. Presentation at the Literacy Research Association annual conference, Atlanta, 2023.</a:t>
            </a:r>
            <a:endParaRPr lang="en-GB" sz="4800" kern="100" dirty="0">
              <a:effectLst/>
              <a:ea typeface="DengXian" panose="02010600030101010101" pitchFamily="2" charset="-122"/>
              <a:cs typeface="Times New Roman" panose="02020603050405020304" pitchFamily="18" charset="0"/>
            </a:endParaRPr>
          </a:p>
          <a:p>
            <a:pPr marL="342900" lvl="0" indent="-342900">
              <a:lnSpc>
                <a:spcPct val="115000"/>
              </a:lnSpc>
              <a:spcAft>
                <a:spcPts val="800"/>
              </a:spcAft>
              <a:buFont typeface="Arial" panose="020B0604020202020204" pitchFamily="34" charset="0"/>
              <a:buChar char="•"/>
              <a:tabLst>
                <a:tab pos="457200" algn="l"/>
              </a:tabLst>
            </a:pPr>
            <a:r>
              <a:rPr lang="en-GB" sz="4800" kern="100" dirty="0">
                <a:effectLst/>
                <a:ea typeface="DengXian" panose="02010600030101010101" pitchFamily="2" charset="-122"/>
                <a:cs typeface="Times New Roman" panose="02020603050405020304" pitchFamily="18" charset="0"/>
              </a:rPr>
              <a:t>Dwyer, B. (2010). </a:t>
            </a:r>
            <a:r>
              <a:rPr lang="en-GB" sz="4800" i="1" kern="100" dirty="0">
                <a:effectLst/>
                <a:ea typeface="DengXian" panose="02010600030101010101" pitchFamily="2" charset="-122"/>
                <a:cs typeface="Times New Roman" panose="02020603050405020304" pitchFamily="18" charset="0"/>
              </a:rPr>
              <a:t>Scaffolding Internet reading: A study of a disadvantaged school community in Ireland</a:t>
            </a:r>
            <a:r>
              <a:rPr lang="en-GB" sz="4800" kern="100" dirty="0">
                <a:effectLst/>
                <a:ea typeface="DengXian" panose="02010600030101010101" pitchFamily="2" charset="-122"/>
                <a:cs typeface="Times New Roman" panose="02020603050405020304" pitchFamily="18" charset="0"/>
              </a:rPr>
              <a:t> (PhD, University of Nottingham).</a:t>
            </a:r>
          </a:p>
          <a:p>
            <a:pPr marL="342900" lvl="0" indent="-342900">
              <a:lnSpc>
                <a:spcPct val="115000"/>
              </a:lnSpc>
              <a:spcAft>
                <a:spcPts val="800"/>
              </a:spcAft>
              <a:buFont typeface="Arial" panose="020B0604020202020204" pitchFamily="34" charset="0"/>
              <a:buChar char="•"/>
              <a:tabLst>
                <a:tab pos="457200" algn="l"/>
              </a:tabLst>
            </a:pPr>
            <a:r>
              <a:rPr lang="en-GB" sz="4800" kern="100" dirty="0">
                <a:effectLst/>
                <a:ea typeface="DengXian" panose="02010600030101010101" pitchFamily="2" charset="-122"/>
                <a:cs typeface="Times New Roman" panose="02020603050405020304" pitchFamily="18" charset="0"/>
              </a:rPr>
              <a:t>Farag, A., Greeley, L., &amp; Swindell, A. (2023). Freire 2.0: Pedagogy of the digitally oppressed. In </a:t>
            </a:r>
            <a:r>
              <a:rPr lang="en-GB" sz="4800" i="1" kern="100" dirty="0">
                <a:effectLst/>
                <a:ea typeface="DengXian" panose="02010600030101010101" pitchFamily="2" charset="-122"/>
                <a:cs typeface="Times New Roman" panose="02020603050405020304" pitchFamily="18" charset="0"/>
              </a:rPr>
              <a:t>Paulo Freire Centennial</a:t>
            </a:r>
            <a:r>
              <a:rPr lang="en-GB" sz="4800" kern="100" dirty="0">
                <a:effectLst/>
                <a:ea typeface="DengXian" panose="02010600030101010101" pitchFamily="2" charset="-122"/>
                <a:cs typeface="Times New Roman" panose="02020603050405020304" pitchFamily="18" charset="0"/>
              </a:rPr>
              <a:t> (pp. 62-75). Routledge. </a:t>
            </a:r>
            <a:r>
              <a:rPr lang="en-GB" sz="4800" u="sng" kern="100" dirty="0">
                <a:solidFill>
                  <a:srgbClr val="467886"/>
                </a:solidFill>
                <a:effectLst/>
                <a:ea typeface="DengXian" panose="02010600030101010101" pitchFamily="2" charset="-122"/>
                <a:cs typeface="Times New Roman" panose="02020603050405020304" pitchFamily="18" charset="0"/>
                <a:hlinkClick r:id="rId3"/>
              </a:rPr>
              <a:t>https://doi.org/10.1080/00131857.2021.2010541</a:t>
            </a:r>
            <a:endParaRPr lang="en-GB" sz="4800" kern="100" dirty="0">
              <a:effectLst/>
              <a:ea typeface="DengXian" panose="02010600030101010101" pitchFamily="2" charset="-122"/>
              <a:cs typeface="Times New Roman" panose="02020603050405020304" pitchFamily="18" charset="0"/>
            </a:endParaRPr>
          </a:p>
          <a:p>
            <a:pPr marL="342900" lvl="0" indent="-342900">
              <a:lnSpc>
                <a:spcPct val="115000"/>
              </a:lnSpc>
              <a:spcAft>
                <a:spcPts val="800"/>
              </a:spcAft>
              <a:buFont typeface="Arial" panose="020B0604020202020204" pitchFamily="34" charset="0"/>
              <a:buChar char="•"/>
              <a:tabLst>
                <a:tab pos="457200" algn="l"/>
              </a:tabLst>
            </a:pPr>
            <a:r>
              <a:rPr lang="en-GB" sz="4800" kern="100" dirty="0">
                <a:effectLst/>
                <a:ea typeface="DengXian" panose="02010600030101010101" pitchFamily="2" charset="-122"/>
                <a:cs typeface="Times New Roman" panose="02020603050405020304" pitchFamily="18" charset="0"/>
              </a:rPr>
              <a:t>Freire, P. (1972). </a:t>
            </a:r>
            <a:r>
              <a:rPr lang="en-GB" sz="4800" i="1" kern="100" dirty="0">
                <a:effectLst/>
                <a:ea typeface="DengXian" panose="02010600030101010101" pitchFamily="2" charset="-122"/>
                <a:cs typeface="Times New Roman" panose="02020603050405020304" pitchFamily="18" charset="0"/>
              </a:rPr>
              <a:t>Pedagogy of the Oppressed.</a:t>
            </a:r>
            <a:r>
              <a:rPr lang="en-GB" sz="4800" kern="100" dirty="0">
                <a:effectLst/>
                <a:ea typeface="DengXian" panose="02010600030101010101" pitchFamily="2" charset="-122"/>
                <a:cs typeface="Times New Roman" panose="02020603050405020304" pitchFamily="18" charset="0"/>
              </a:rPr>
              <a:t> Translated by Myra Bergman Ramos. </a:t>
            </a:r>
            <a:r>
              <a:rPr lang="en-GB" sz="4800" kern="100" dirty="0" err="1">
                <a:effectLst/>
                <a:ea typeface="DengXian" panose="02010600030101010101" pitchFamily="2" charset="-122"/>
                <a:cs typeface="Times New Roman" panose="02020603050405020304" pitchFamily="18" charset="0"/>
              </a:rPr>
              <a:t>Sheed</a:t>
            </a:r>
            <a:r>
              <a:rPr lang="en-GB" sz="4800" kern="100" dirty="0">
                <a:effectLst/>
                <a:ea typeface="DengXian" panose="02010600030101010101" pitchFamily="2" charset="-122"/>
                <a:cs typeface="Times New Roman" panose="02020603050405020304" pitchFamily="18" charset="0"/>
              </a:rPr>
              <a:t> and Ward, London.</a:t>
            </a:r>
          </a:p>
          <a:p>
            <a:pPr marL="342900" lvl="0" indent="-342900">
              <a:lnSpc>
                <a:spcPct val="115000"/>
              </a:lnSpc>
              <a:spcAft>
                <a:spcPts val="800"/>
              </a:spcAft>
              <a:buFont typeface="Arial" panose="020B0604020202020204" pitchFamily="34" charset="0"/>
              <a:buChar char="•"/>
              <a:tabLst>
                <a:tab pos="457200" algn="l"/>
              </a:tabLst>
            </a:pPr>
            <a:r>
              <a:rPr lang="en-GB" sz="4800" b="0" i="0" dirty="0">
                <a:solidFill>
                  <a:srgbClr val="222222"/>
                </a:solidFill>
                <a:effectLst/>
              </a:rPr>
              <a:t>Harrison, C. (2018). Defining and seeking to identify critical Internet literacy: a discourse analysis of fifth‐graders' Internet search and evaluation activity. </a:t>
            </a:r>
            <a:r>
              <a:rPr lang="en-GB" sz="4800" b="0" i="1" dirty="0">
                <a:solidFill>
                  <a:srgbClr val="222222"/>
                </a:solidFill>
                <a:effectLst/>
              </a:rPr>
              <a:t>Literacy</a:t>
            </a:r>
            <a:r>
              <a:rPr lang="en-GB" sz="4800" b="0" i="0" dirty="0">
                <a:solidFill>
                  <a:srgbClr val="222222"/>
                </a:solidFill>
                <a:effectLst/>
              </a:rPr>
              <a:t>, </a:t>
            </a:r>
            <a:r>
              <a:rPr lang="en-GB" sz="4800" b="0" i="1" dirty="0">
                <a:solidFill>
                  <a:srgbClr val="222222"/>
                </a:solidFill>
                <a:effectLst/>
              </a:rPr>
              <a:t>52</a:t>
            </a:r>
            <a:r>
              <a:rPr lang="en-GB" sz="4800" b="0" i="0" dirty="0">
                <a:solidFill>
                  <a:srgbClr val="222222"/>
                </a:solidFill>
                <a:effectLst/>
              </a:rPr>
              <a:t>(3), 153-160. </a:t>
            </a:r>
            <a:r>
              <a:rPr lang="en-GB" sz="4800" b="0" i="0" dirty="0">
                <a:solidFill>
                  <a:srgbClr val="222222"/>
                </a:solidFill>
                <a:effectLst/>
                <a:hlinkClick r:id="rId4"/>
              </a:rPr>
              <a:t>https://colinharrison.org/wp-content/uploads/2020/06/f2214-cil-literacy-2018.pdf</a:t>
            </a:r>
            <a:r>
              <a:rPr lang="en-GB" sz="4800" b="0" i="0" dirty="0">
                <a:solidFill>
                  <a:srgbClr val="222222"/>
                </a:solidFill>
                <a:effectLst/>
              </a:rPr>
              <a:t> </a:t>
            </a:r>
            <a:endParaRPr lang="en-GB" sz="4800" kern="100" dirty="0">
              <a:effectLst/>
              <a:ea typeface="DengXian" panose="02010600030101010101" pitchFamily="2" charset="-122"/>
              <a:cs typeface="Times New Roman" panose="02020603050405020304" pitchFamily="18" charset="0"/>
            </a:endParaRPr>
          </a:p>
          <a:p>
            <a:pPr marL="342900" lvl="0" indent="-342900">
              <a:lnSpc>
                <a:spcPct val="115000"/>
              </a:lnSpc>
              <a:spcAft>
                <a:spcPts val="800"/>
              </a:spcAft>
              <a:buFont typeface="Arial" panose="020B0604020202020204" pitchFamily="34" charset="0"/>
              <a:buChar char="•"/>
              <a:tabLst>
                <a:tab pos="457200" algn="l"/>
              </a:tabLst>
            </a:pPr>
            <a:r>
              <a:rPr lang="en-GB" sz="4800" kern="100" dirty="0" err="1">
                <a:effectLst/>
                <a:ea typeface="DengXian" panose="02010600030101010101" pitchFamily="2" charset="-122"/>
                <a:cs typeface="Times New Roman" panose="02020603050405020304" pitchFamily="18" charset="0"/>
              </a:rPr>
              <a:t>Kiili</a:t>
            </a:r>
            <a:r>
              <a:rPr lang="en-GB" sz="4800" kern="100" dirty="0">
                <a:effectLst/>
                <a:ea typeface="DengXian" panose="02010600030101010101" pitchFamily="2" charset="-122"/>
                <a:cs typeface="Times New Roman" panose="02020603050405020304" pitchFamily="18" charset="0"/>
              </a:rPr>
              <a:t>, C., &amp; </a:t>
            </a:r>
            <a:r>
              <a:rPr lang="en-GB" sz="4800" kern="100" dirty="0" err="1">
                <a:effectLst/>
                <a:ea typeface="DengXian" panose="02010600030101010101" pitchFamily="2" charset="-122"/>
                <a:cs typeface="Times New Roman" panose="02020603050405020304" pitchFamily="18" charset="0"/>
              </a:rPr>
              <a:t>Kulju</a:t>
            </a:r>
            <a:r>
              <a:rPr lang="en-GB" sz="4800" kern="100" dirty="0">
                <a:effectLst/>
                <a:ea typeface="DengXian" panose="02010600030101010101" pitchFamily="2" charset="-122"/>
                <a:cs typeface="Times New Roman" panose="02020603050405020304" pitchFamily="18" charset="0"/>
              </a:rPr>
              <a:t>, P. (2024) Empowering teachers to educate critical online readers. Online source, accessed 26 July 2024. </a:t>
            </a:r>
            <a:r>
              <a:rPr lang="en-GB" sz="4800" u="sng" kern="100" dirty="0">
                <a:solidFill>
                  <a:srgbClr val="467886"/>
                </a:solidFill>
                <a:effectLst/>
                <a:ea typeface="DengXian" panose="02010600030101010101" pitchFamily="2" charset="-122"/>
                <a:cs typeface="Times New Roman" panose="02020603050405020304" pitchFamily="18" charset="0"/>
                <a:hlinkClick r:id="rId5"/>
              </a:rPr>
              <a:t>https://research.tuni.fi/uploads/sites/1033/1033/10/fbff043c-kiili_kulju_empowering-teachers-to-educate-critical-online-readers.pdf</a:t>
            </a:r>
            <a:r>
              <a:rPr lang="en-GB" sz="4800" kern="100" dirty="0">
                <a:effectLst/>
                <a:ea typeface="DengXian" panose="02010600030101010101" pitchFamily="2" charset="-122"/>
                <a:cs typeface="Times New Roman" panose="02020603050405020304" pitchFamily="18" charset="0"/>
              </a:rPr>
              <a:t> </a:t>
            </a:r>
          </a:p>
          <a:p>
            <a:pPr marL="342900" indent="-342900">
              <a:lnSpc>
                <a:spcPct val="115000"/>
              </a:lnSpc>
              <a:spcAft>
                <a:spcPts val="800"/>
              </a:spcAft>
              <a:tabLst>
                <a:tab pos="457200" algn="l"/>
              </a:tabLst>
            </a:pPr>
            <a:r>
              <a:rPr lang="en-GB" sz="4800" b="0" i="0" dirty="0" err="1">
                <a:solidFill>
                  <a:srgbClr val="222222"/>
                </a:solidFill>
                <a:effectLst/>
              </a:rPr>
              <a:t>Landauer</a:t>
            </a:r>
            <a:r>
              <a:rPr lang="en-GB" sz="4800" b="0" i="0" dirty="0">
                <a:solidFill>
                  <a:srgbClr val="222222"/>
                </a:solidFill>
                <a:effectLst/>
              </a:rPr>
              <a:t>, T. K., Foltz, P. W., &amp; </a:t>
            </a:r>
            <a:r>
              <a:rPr lang="en-GB" sz="4800" b="0" i="0" dirty="0" err="1">
                <a:solidFill>
                  <a:srgbClr val="222222"/>
                </a:solidFill>
                <a:effectLst/>
              </a:rPr>
              <a:t>Laham</a:t>
            </a:r>
            <a:r>
              <a:rPr lang="en-GB" sz="4800" b="0" i="0" dirty="0">
                <a:solidFill>
                  <a:srgbClr val="222222"/>
                </a:solidFill>
                <a:effectLst/>
              </a:rPr>
              <a:t>, D. (1998). An introduction to latent semantic analysis. </a:t>
            </a:r>
            <a:r>
              <a:rPr lang="en-GB" sz="4800" b="0" i="1" dirty="0">
                <a:solidFill>
                  <a:srgbClr val="222222"/>
                </a:solidFill>
                <a:effectLst/>
              </a:rPr>
              <a:t>Discourse processes</a:t>
            </a:r>
            <a:r>
              <a:rPr lang="en-GB" sz="4800" b="0" i="0" dirty="0">
                <a:solidFill>
                  <a:srgbClr val="222222"/>
                </a:solidFill>
                <a:effectLst/>
              </a:rPr>
              <a:t>, </a:t>
            </a:r>
            <a:r>
              <a:rPr lang="en-GB" sz="4800" b="0" i="1" dirty="0">
                <a:solidFill>
                  <a:srgbClr val="222222"/>
                </a:solidFill>
                <a:effectLst/>
              </a:rPr>
              <a:t>25</a:t>
            </a:r>
            <a:r>
              <a:rPr lang="en-GB" sz="4800" b="0" i="0" dirty="0">
                <a:solidFill>
                  <a:srgbClr val="222222"/>
                </a:solidFill>
                <a:effectLst/>
              </a:rPr>
              <a:t>(2-3), 259-284.</a:t>
            </a:r>
          </a:p>
          <a:p>
            <a:pPr marL="342900" indent="-342900">
              <a:lnSpc>
                <a:spcPct val="115000"/>
              </a:lnSpc>
              <a:spcAft>
                <a:spcPts val="800"/>
              </a:spcAft>
              <a:tabLst>
                <a:tab pos="457200" algn="l"/>
              </a:tabLst>
            </a:pPr>
            <a:r>
              <a:rPr lang="en-GB" sz="4800" b="0" i="0" dirty="0">
                <a:solidFill>
                  <a:srgbClr val="222222"/>
                </a:solidFill>
                <a:effectLst/>
              </a:rPr>
              <a:t>Mercer, N. (2002). </a:t>
            </a:r>
            <a:r>
              <a:rPr lang="en-GB" sz="4800" b="0" i="1" dirty="0">
                <a:solidFill>
                  <a:srgbClr val="222222"/>
                </a:solidFill>
                <a:effectLst/>
              </a:rPr>
              <a:t>Words and minds: How we use language to think together</a:t>
            </a:r>
            <a:r>
              <a:rPr lang="en-GB" sz="4800" b="0" i="0" dirty="0">
                <a:solidFill>
                  <a:srgbClr val="222222"/>
                </a:solidFill>
                <a:effectLst/>
              </a:rPr>
              <a:t>. Routledge.</a:t>
            </a:r>
          </a:p>
          <a:p>
            <a:pPr marL="342900" indent="-342900">
              <a:lnSpc>
                <a:spcPct val="115000"/>
              </a:lnSpc>
              <a:spcAft>
                <a:spcPts val="800"/>
              </a:spcAft>
              <a:tabLst>
                <a:tab pos="457200" algn="l"/>
              </a:tabLst>
            </a:pPr>
            <a:r>
              <a:rPr lang="en-GB" sz="4800" dirty="0">
                <a:effectLst/>
                <a:latin typeface="Arial" panose="020B0604020202020204" pitchFamily="34" charset="0"/>
              </a:rPr>
              <a:t>OECD (2023) PISA 2022 Results (Volume I): </a:t>
            </a:r>
            <a:r>
              <a:rPr lang="en-GB" sz="4800" i="1" dirty="0">
                <a:effectLst/>
                <a:latin typeface="Arial" panose="020B0604020202020204" pitchFamily="34" charset="0"/>
              </a:rPr>
              <a:t>The State of Learning and Equity in Education</a:t>
            </a:r>
            <a:r>
              <a:rPr lang="en-GB" sz="4800" dirty="0">
                <a:effectLst/>
                <a:latin typeface="Arial" panose="020B0604020202020204" pitchFamily="34" charset="0"/>
              </a:rPr>
              <a:t>. Paris: OECD. </a:t>
            </a:r>
            <a:r>
              <a:rPr lang="en-GB" sz="4800" dirty="0">
                <a:effectLst/>
                <a:latin typeface="Roboto" panose="02000000000000000000" pitchFamily="2" charset="0"/>
                <a:hlinkClick r:id="rId6"/>
              </a:rPr>
              <a:t>https://doi.org/10.1787/53f23881-en</a:t>
            </a:r>
            <a:r>
              <a:rPr lang="en-GB" sz="4800" dirty="0">
                <a:effectLst/>
                <a:latin typeface="Helvetica" pitchFamily="2" charset="0"/>
              </a:rPr>
              <a:t> </a:t>
            </a:r>
            <a:endParaRPr lang="en-GB" sz="4800" b="0" i="0" dirty="0">
              <a:solidFill>
                <a:srgbClr val="222222"/>
              </a:solidFill>
              <a:effectLst/>
            </a:endParaRPr>
          </a:p>
          <a:p>
            <a:pPr marL="342900" indent="-342900">
              <a:lnSpc>
                <a:spcPct val="115000"/>
              </a:lnSpc>
              <a:spcAft>
                <a:spcPts val="800"/>
              </a:spcAft>
              <a:tabLst>
                <a:tab pos="457200" algn="l"/>
              </a:tabLst>
            </a:pPr>
            <a:r>
              <a:rPr lang="en-GB" sz="4800" b="0" i="0" dirty="0">
                <a:solidFill>
                  <a:srgbClr val="222222"/>
                </a:solidFill>
                <a:effectLst/>
              </a:rPr>
              <a:t>Saini, A. K., Cope, B., </a:t>
            </a:r>
            <a:r>
              <a:rPr lang="en-GB" sz="4800" b="0" i="0" dirty="0" err="1">
                <a:solidFill>
                  <a:srgbClr val="222222"/>
                </a:solidFill>
                <a:effectLst/>
              </a:rPr>
              <a:t>Kalantzis</a:t>
            </a:r>
            <a:r>
              <a:rPr lang="en-GB" sz="4800" b="0" i="0" dirty="0">
                <a:solidFill>
                  <a:srgbClr val="222222"/>
                </a:solidFill>
                <a:effectLst/>
              </a:rPr>
              <a:t>, M., &amp; Zapata, G. C. (2024). The Future of Feedback: Integrating Peer and Generative AI Reviews to Support Student Work. 	</a:t>
            </a:r>
            <a:r>
              <a:rPr lang="en-GB" sz="4800" b="0" i="0" dirty="0">
                <a:solidFill>
                  <a:srgbClr val="222222"/>
                </a:solidFill>
                <a:effectLst/>
                <a:hlinkClick r:id="rId7"/>
              </a:rPr>
              <a:t>https://www.researchgate.net/profile/Gabriela-Zapata-5/publication/380613474_The_Future_of_Feedback_Integrating_Peer_and_Generative_AI_Reviews_to_Support_Student_Work/links/6673e8ed1dec0c3c6f93f295/The-Future-of-Feedback-Integrating-Peer-and-Generative-AI</a:t>
            </a:r>
            <a:endParaRPr lang="en-GB" sz="4800" kern="100" dirty="0">
              <a:effectLst/>
              <a:ea typeface="DengXian" panose="02010600030101010101" pitchFamily="2" charset="-122"/>
              <a:cs typeface="Times New Roman" panose="02020603050405020304" pitchFamily="18" charset="0"/>
            </a:endParaRPr>
          </a:p>
          <a:p>
            <a:pPr marL="342900" lvl="0" indent="-342900">
              <a:lnSpc>
                <a:spcPct val="115000"/>
              </a:lnSpc>
              <a:spcAft>
                <a:spcPts val="800"/>
              </a:spcAft>
              <a:buFont typeface="Arial" panose="020B0604020202020204" pitchFamily="34" charset="0"/>
              <a:buChar char="•"/>
              <a:tabLst>
                <a:tab pos="457200" algn="l"/>
              </a:tabLst>
            </a:pPr>
            <a:r>
              <a:rPr lang="de-DE" sz="4800" kern="100" dirty="0" err="1">
                <a:effectLst/>
                <a:ea typeface="DengXian" panose="02010600030101010101" pitchFamily="2" charset="-122"/>
                <a:cs typeface="Times New Roman" panose="02020603050405020304" pitchFamily="18" charset="0"/>
              </a:rPr>
              <a:t>Strauss</a:t>
            </a:r>
            <a:r>
              <a:rPr lang="de-DE" sz="4800" kern="100" dirty="0">
                <a:effectLst/>
                <a:ea typeface="DengXian" panose="02010600030101010101" pitchFamily="2" charset="-122"/>
                <a:cs typeface="Times New Roman" panose="02020603050405020304" pitchFamily="18" charset="0"/>
              </a:rPr>
              <a:t>, A. L., &amp; Corbin, J. M. (1997). </a:t>
            </a:r>
            <a:r>
              <a:rPr lang="en-GB" sz="4800" i="1" kern="100" dirty="0">
                <a:effectLst/>
                <a:ea typeface="DengXian" panose="02010600030101010101" pitchFamily="2" charset="-122"/>
                <a:cs typeface="Times New Roman" panose="02020603050405020304" pitchFamily="18" charset="0"/>
              </a:rPr>
              <a:t>Grounded theory in practice</a:t>
            </a:r>
            <a:r>
              <a:rPr lang="en-GB" sz="4800" kern="100" dirty="0">
                <a:effectLst/>
                <a:ea typeface="DengXian" panose="02010600030101010101" pitchFamily="2" charset="-122"/>
                <a:cs typeface="Times New Roman" panose="02020603050405020304" pitchFamily="18" charset="0"/>
              </a:rPr>
              <a:t>. Sage.</a:t>
            </a:r>
          </a:p>
          <a:p>
            <a:pPr marL="342900" lvl="0" indent="-342900">
              <a:lnSpc>
                <a:spcPct val="115000"/>
              </a:lnSpc>
              <a:spcAft>
                <a:spcPts val="800"/>
              </a:spcAft>
              <a:buFont typeface="Arial" panose="020B0604020202020204" pitchFamily="34" charset="0"/>
              <a:buChar char="•"/>
              <a:tabLst>
                <a:tab pos="457200" algn="l"/>
              </a:tabLst>
            </a:pPr>
            <a:endParaRPr lang="en-GB" sz="1800" kern="100" dirty="0">
              <a:effectLst/>
              <a:latin typeface="Aptos" panose="020B0004020202020204" pitchFamily="34" charset="0"/>
              <a:ea typeface="DengXian" panose="02010600030101010101" pitchFamily="2" charset="-122"/>
              <a:cs typeface="Times New Roman" panose="02020603050405020304" pitchFamily="18" charset="0"/>
            </a:endParaRPr>
          </a:p>
          <a:p>
            <a:pPr marL="0" indent="0">
              <a:buNone/>
            </a:pPr>
            <a:endParaRPr lang="en-GB" sz="1200" kern="100" dirty="0">
              <a:effectLst/>
              <a:latin typeface="Arial" panose="020B0604020202020204" pitchFamily="34" charset="0"/>
              <a:ea typeface="DengXian" panose="02010600030101010101" pitchFamily="2" charset="-122"/>
              <a:cs typeface="Arial" panose="020B0604020202020204" pitchFamily="34" charset="0"/>
            </a:endParaRPr>
          </a:p>
          <a:p>
            <a:endParaRPr lang="en-GB" sz="1200" b="0" i="0" dirty="0">
              <a:solidFill>
                <a:srgbClr val="222222"/>
              </a:solidFill>
              <a:effectLst/>
              <a:highlight>
                <a:srgbClr val="FFFFFF"/>
              </a:highlight>
              <a:latin typeface="Arial" panose="020B0604020202020204" pitchFamily="34" charset="0"/>
            </a:endParaRPr>
          </a:p>
          <a:p>
            <a:endParaRPr lang="en-US" sz="1800" dirty="0"/>
          </a:p>
        </p:txBody>
      </p:sp>
    </p:spTree>
    <p:extLst>
      <p:ext uri="{BB962C8B-B14F-4D97-AF65-F5344CB8AC3E}">
        <p14:creationId xmlns:p14="http://schemas.microsoft.com/office/powerpoint/2010/main" val="27362994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270</TotalTime>
  <Words>5953</Words>
  <Application>Microsoft Macintosh PowerPoint</Application>
  <PresentationFormat>Widescreen</PresentationFormat>
  <Paragraphs>388</Paragraphs>
  <Slides>68</Slides>
  <Notes>8</Notes>
  <HiddenSlides>0</HiddenSlides>
  <MMClips>0</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68</vt:i4>
      </vt:variant>
    </vt:vector>
  </HeadingPairs>
  <TitlesOfParts>
    <vt:vector size="84" baseType="lpstr">
      <vt:lpstr>-apple-system</vt:lpstr>
      <vt:lpstr>DengXian</vt:lpstr>
      <vt:lpstr>楷体</vt:lpstr>
      <vt:lpstr>微软雅黑</vt:lpstr>
      <vt:lpstr>RoslindaleCondensed</vt:lpstr>
      <vt:lpstr>Aptos</vt:lpstr>
      <vt:lpstr>Aptos Display</vt:lpstr>
      <vt:lpstr>Arial</vt:lpstr>
      <vt:lpstr>Calibri</vt:lpstr>
      <vt:lpstr>Calibri Light</vt:lpstr>
      <vt:lpstr>Helvetica</vt:lpstr>
      <vt:lpstr>Roboto</vt:lpstr>
      <vt:lpstr>Segoe UI</vt:lpstr>
      <vt:lpstr>Times</vt:lpstr>
      <vt:lpstr>Wingdings</vt:lpstr>
      <vt:lpstr>Office Theme</vt:lpstr>
      <vt:lpstr>PowerPoint Presentation</vt:lpstr>
      <vt:lpstr>Prologue  The Internet of (un)certainty  1990    Tim Berners-Lee set up the WorldWideWeb with the intention of creating a platform for ‘the free and open worldwide exchange of information’ (Berners-Lee and Cailliau, 1990).  Berners-Lee invented  the URL (where is this page?) HTML (builds the page) and HTTP (sends and checks the data)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My three theoretical frameworks …and their implications (1, 2 and 3)</vt:lpstr>
      <vt:lpstr>PowerPoint Presentation</vt:lpstr>
      <vt:lpstr>My three theoretical frameworks …and their implications (1, 2 and 3)</vt:lpstr>
      <vt:lpstr>Three ways of looking at Critical Digital Literacy:  1.   What can we learn about CDL from observing and listening to young children’s internet searching?      2.   What can we learn about CDL from observing and listening to older students’ internet searching?      3.   How do we reconsider CDL in the light of   AI and ChatGPT?  </vt:lpstr>
      <vt:lpstr>Three ways of looking at Critical Digital Literacy:  1.   What can we learn about CDL from observing and listening to young children’s internet searching?      2.   What can we learn about CDL from observing and listening to older students’ internet searching?      3.   How do we reconsider CDL in the light of   AI and ChatGPT?  </vt:lpstr>
      <vt:lpstr>1.   What can we learn about CDL from observing and listening to young children’s internet searching?  [Ng (2012) and many subsequent digital literacy researchers based their CDL scales on factor analysis of student (n&gt;1000+) self-report questionnaire data....]  This IRB-approved study positions students as research partners; with  their on-task discourse as the primary data (Dwyer, 2010)</vt:lpstr>
      <vt:lpstr>  1.  Five triads of Grade 4 students (Planner, Evaluator, Navigator) recorded their Internet searching of six sites to answer the question 'How many stars can you see in the night sky?'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 grounded theory analysis of Critical Digital Literacy was developed (Strauss and Corbin, 1997).    After axial coding, the discourse segments clustered into four groups,  which were on a rough continuum from naïve to thoughtfully critical:    1. Ingenuous (naïve, unquestioning, point/click, selecting the first site offered 2. Multimodal (recognizing the need for information from additional sources/confirmatory information/fresh search terms/rechecking earlier results) 3. Circumspect (showing caution about a site or source; caution over invited links) 4. Ambivalent (showing critical awareness of 'truth', judging ideology, remaining doubtful when faced with conflicting results)</vt:lpstr>
      <vt:lpstr>PowerPoint Presentation</vt:lpstr>
      <vt:lpstr>Three ways of looking at Critical Digital Literacy:  1.   What can we learn about CDL from observing and listening to young children’s internet searching?      2.   What can we learn about CDL from observing and listening to older students’ internet searching?      3.   How do we reconsider CDL in the light of   AI and ChatGPT?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Three ways of looking at Critical Digital Literacy:  1.   What can we learn about CDL from observing and listening to young children’s internet searching?      2.   What can we learn about CDL from observing and listening to older students’ internet searching?      3.   How do we reconsider CDL in the light of   AI and ChatGPT?  </vt:lpstr>
      <vt:lpstr>  3.   How do we reconsider Critical Digital Literacy in the light of AI and ChatGPT?  </vt:lpstr>
      <vt:lpstr>  3.   How do we reconsider Critical Digital Literacy in the light of AI and ChatGPT?  </vt:lpstr>
      <vt:lpstr>  3.   How do we reconsider Critical Digital Literacy in the light of AI and ChatGPT?  </vt:lpstr>
      <vt:lpstr>  3.   How do we reconsider Critical Digital Literacy in the light of AI and ChatGPT?  </vt:lpstr>
      <vt:lpstr>  3.   How do we reconsider Critical Digital Literacy in the light of AI and ChatGPT?  </vt:lpstr>
      <vt:lpstr>  3.   How do we reconsider Critical Digital Literacy in the light of AI and ChatGPT?  </vt:lpstr>
      <vt:lpstr>  3.   How do we reconsider Critical Digital Literacy in the light of AI and ChatGPT?  </vt:lpstr>
      <vt:lpstr>  3.   How do we reconsider Critical Digital Literacy in the light of AI and ChatGPT?  </vt:lpstr>
      <vt:lpstr>  3.   How do we reconsider Critical Digital Literacy in the light of AI and ChatGPT?  How does ChatGPT define Critical Digital Literacy?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We have looked at Critical Digital Literacy in three ways:   1.   What can we learn about CDL from observing and listening to young children’s internet searching?      2.   What can we learn about CDL from observing and listening to older students’ internet searching?      3.   How do we reconsider developing CDL in the light of   AI and ChatGPT?  </vt:lpstr>
      <vt:lpstr>PowerPoint Presentation</vt:lpstr>
      <vt:lpstr>PowerPoint Presentation</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Colin Harrison</dc:creator>
  <cp:lastModifiedBy>Colin Harrison</cp:lastModifiedBy>
  <cp:revision>13</cp:revision>
  <dcterms:created xsi:type="dcterms:W3CDTF">2024-08-14T11:43:17Z</dcterms:created>
  <dcterms:modified xsi:type="dcterms:W3CDTF">2024-08-19T15:07:37Z</dcterms:modified>
</cp:coreProperties>
</file>